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3"/>
  </p:notesMasterIdLst>
  <p:sldIdLst>
    <p:sldId id="323" r:id="rId2"/>
    <p:sldId id="314" r:id="rId3"/>
    <p:sldId id="315" r:id="rId4"/>
    <p:sldId id="272" r:id="rId5"/>
    <p:sldId id="273" r:id="rId6"/>
    <p:sldId id="256" r:id="rId7"/>
    <p:sldId id="318" r:id="rId8"/>
    <p:sldId id="312" r:id="rId9"/>
    <p:sldId id="306" r:id="rId10"/>
    <p:sldId id="274" r:id="rId11"/>
    <p:sldId id="319" r:id="rId12"/>
    <p:sldId id="320" r:id="rId13"/>
    <p:sldId id="301" r:id="rId14"/>
    <p:sldId id="292" r:id="rId15"/>
    <p:sldId id="308" r:id="rId16"/>
    <p:sldId id="293" r:id="rId17"/>
    <p:sldId id="294" r:id="rId18"/>
    <p:sldId id="295" r:id="rId19"/>
    <p:sldId id="316" r:id="rId20"/>
    <p:sldId id="317" r:id="rId21"/>
    <p:sldId id="322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나눔스퀘어OTF ExtraBold" panose="020B0600000101010101" pitchFamily="34" charset="-127"/>
      <p:bold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나눔스퀘어OTF" panose="020B0600000101010101" pitchFamily="34" charset="-127"/>
      <p:regular r:id="rId31"/>
    </p:embeddedFont>
    <p:embeddedFont>
      <p:font typeface="나눔스퀘어OTF Bold" panose="020B0600000101010101" pitchFamily="34" charset="-127"/>
      <p:bold r:id="rId32"/>
    </p:embeddedFont>
    <p:embeddedFont>
      <p:font typeface="Calibri Light" panose="020F0302020204030204" pitchFamily="34" charset="0"/>
      <p:regular r:id="rId33"/>
      <p:italic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9A04"/>
    <a:srgbClr val="5D5A5A"/>
    <a:srgbClr val="760000"/>
    <a:srgbClr val="007033"/>
    <a:srgbClr val="595959"/>
    <a:srgbClr val="FFFFFF"/>
    <a:srgbClr val="3E3C3C"/>
    <a:srgbClr val="969696"/>
    <a:srgbClr val="FDCD77"/>
    <a:srgbClr val="A3E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96" autoAdjust="0"/>
    <p:restoredTop sz="78084" autoAdjust="0"/>
  </p:normalViewPr>
  <p:slideViewPr>
    <p:cSldViewPr snapToGrid="0">
      <p:cViewPr varScale="1">
        <p:scale>
          <a:sx n="102" d="100"/>
          <a:sy n="102" d="100"/>
        </p:scale>
        <p:origin x="1620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00FD15-3128-4A82-8971-16DBAA2E7C0D}" type="datetimeFigureOut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7D3ED4-48F3-4618-9344-72EC3A1B7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440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D3ED4-48F3-4618-9344-72EC3A1B7FF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814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D3ED4-48F3-4618-9344-72EC3A1B7FF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96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D3ED4-48F3-4618-9344-72EC3A1B7FF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054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D3ED4-48F3-4618-9344-72EC3A1B7FF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14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D3ED4-48F3-4618-9344-72EC3A1B7FF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079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84D67-A356-46AB-9803-81FF40FB50B8}" type="datetimeFigureOut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831C6-35CE-45AC-9688-A1783BB1C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701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84D67-A356-46AB-9803-81FF40FB50B8}" type="datetimeFigureOut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831C6-35CE-45AC-9688-A1783BB1C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405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84D67-A356-46AB-9803-81FF40FB50B8}" type="datetimeFigureOut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831C6-35CE-45AC-9688-A1783BB1C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771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84D67-A356-46AB-9803-81FF40FB50B8}" type="datetimeFigureOut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831C6-35CE-45AC-9688-A1783BB1C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73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84D67-A356-46AB-9803-81FF40FB50B8}" type="datetimeFigureOut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831C6-35CE-45AC-9688-A1783BB1C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303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84D67-A356-46AB-9803-81FF40FB50B8}" type="datetimeFigureOut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831C6-35CE-45AC-9688-A1783BB1C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665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84D67-A356-46AB-9803-81FF40FB50B8}" type="datetimeFigureOut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831C6-35CE-45AC-9688-A1783BB1C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109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84D67-A356-46AB-9803-81FF40FB50B8}" type="datetimeFigureOut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831C6-35CE-45AC-9688-A1783BB1C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746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84D67-A356-46AB-9803-81FF40FB50B8}" type="datetimeFigureOut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831C6-35CE-45AC-9688-A1783BB1C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655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84D67-A356-46AB-9803-81FF40FB50B8}" type="datetimeFigureOut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831C6-35CE-45AC-9688-A1783BB1C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979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84D67-A356-46AB-9803-81FF40FB50B8}" type="datetimeFigureOut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831C6-35CE-45AC-9688-A1783BB1C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134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84D67-A356-46AB-9803-81FF40FB50B8}" type="datetimeFigureOut">
              <a:rPr lang="ko-KR" altLang="en-US" smtClean="0"/>
              <a:pPr/>
              <a:t>2021-03-12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831C6-35CE-45AC-9688-A1783BB1C9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9135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9" Type="http://schemas.openxmlformats.org/officeDocument/2006/relationships/image" Target="../media/image49.jpeg"/><Relationship Id="rId21" Type="http://schemas.openxmlformats.org/officeDocument/2006/relationships/image" Target="../media/image31.png"/><Relationship Id="rId34" Type="http://schemas.openxmlformats.org/officeDocument/2006/relationships/image" Target="../media/image44.png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5" Type="http://schemas.openxmlformats.org/officeDocument/2006/relationships/image" Target="../media/image35.jpeg"/><Relationship Id="rId33" Type="http://schemas.openxmlformats.org/officeDocument/2006/relationships/image" Target="../media/image43.png"/><Relationship Id="rId38" Type="http://schemas.openxmlformats.org/officeDocument/2006/relationships/image" Target="../media/image48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4.png"/><Relationship Id="rId32" Type="http://schemas.openxmlformats.org/officeDocument/2006/relationships/image" Target="../media/image42.png"/><Relationship Id="rId37" Type="http://schemas.openxmlformats.org/officeDocument/2006/relationships/image" Target="../media/image47.png"/><Relationship Id="rId5" Type="http://schemas.openxmlformats.org/officeDocument/2006/relationships/image" Target="../media/image16.jpeg"/><Relationship Id="rId15" Type="http://schemas.openxmlformats.org/officeDocument/2006/relationships/image" Target="../media/image25.jpeg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36" Type="http://schemas.openxmlformats.org/officeDocument/2006/relationships/image" Target="../media/image46.jpg"/><Relationship Id="rId10" Type="http://schemas.openxmlformats.org/officeDocument/2006/relationships/image" Target="../media/image21.jpeg"/><Relationship Id="rId19" Type="http://schemas.openxmlformats.org/officeDocument/2006/relationships/image" Target="../media/image29.png"/><Relationship Id="rId31" Type="http://schemas.openxmlformats.org/officeDocument/2006/relationships/image" Target="../media/image41.png"/><Relationship Id="rId4" Type="http://schemas.openxmlformats.org/officeDocument/2006/relationships/image" Target="../media/image15.png"/><Relationship Id="rId9" Type="http://schemas.openxmlformats.org/officeDocument/2006/relationships/image" Target="../media/image20.jpeg"/><Relationship Id="rId14" Type="http://schemas.openxmlformats.org/officeDocument/2006/relationships/image" Target="../media/image2.png"/><Relationship Id="rId22" Type="http://schemas.openxmlformats.org/officeDocument/2006/relationships/image" Target="../media/image32.png"/><Relationship Id="rId27" Type="http://schemas.openxmlformats.org/officeDocument/2006/relationships/image" Target="../media/image37.png"/><Relationship Id="rId30" Type="http://schemas.openxmlformats.org/officeDocument/2006/relationships/image" Target="../media/image40.jpeg"/><Relationship Id="rId35" Type="http://schemas.openxmlformats.org/officeDocument/2006/relationships/image" Target="../media/image45.jpeg"/><Relationship Id="rId8" Type="http://schemas.openxmlformats.org/officeDocument/2006/relationships/image" Target="../media/image19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662" y="1252838"/>
            <a:ext cx="4367838" cy="68965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612832" y="2213531"/>
            <a:ext cx="6737742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accent2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기업맞춤형 전자정부 표준 프레임워크 기반</a:t>
            </a:r>
            <a:endParaRPr lang="en-US" altLang="ko-KR" sz="2800" dirty="0" smtClean="0">
              <a:solidFill>
                <a:schemeClr val="accent2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r>
              <a:rPr lang="en-US" altLang="ko-KR" sz="4000" dirty="0" smtClean="0">
                <a:solidFill>
                  <a:schemeClr val="accent2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4000" dirty="0" smtClean="0">
                <a:solidFill>
                  <a:schemeClr val="accent2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풀</a:t>
            </a:r>
            <a:r>
              <a:rPr lang="en-US" altLang="ko-KR" sz="4000" dirty="0" smtClean="0">
                <a:solidFill>
                  <a:schemeClr val="accent2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-</a:t>
            </a:r>
            <a:r>
              <a:rPr lang="ko-KR" altLang="en-US" sz="4000" dirty="0" smtClean="0">
                <a:solidFill>
                  <a:schemeClr val="accent2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스택 개발자 양성과정 </a:t>
            </a:r>
            <a:r>
              <a:rPr lang="en-US" altLang="ko-KR" sz="4000" dirty="0" smtClean="0">
                <a:solidFill>
                  <a:schemeClr val="accent2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(3</a:t>
            </a:r>
            <a:r>
              <a:rPr lang="ko-KR" altLang="en-US" sz="4000" dirty="0" smtClean="0">
                <a:solidFill>
                  <a:schemeClr val="accent2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</a:t>
            </a:r>
            <a:r>
              <a:rPr lang="en-US" altLang="ko-KR" sz="4000" dirty="0" smtClean="0">
                <a:solidFill>
                  <a:schemeClr val="accent2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</a:t>
            </a:r>
            <a:endParaRPr lang="en-US" altLang="ko-KR" sz="4000" dirty="0">
              <a:solidFill>
                <a:schemeClr val="accent2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AAFACC0-EA87-4E1B-839D-65105E488975}"/>
              </a:ext>
            </a:extLst>
          </p:cNvPr>
          <p:cNvCxnSpPr/>
          <p:nvPr/>
        </p:nvCxnSpPr>
        <p:spPr>
          <a:xfrm>
            <a:off x="4151898" y="3684894"/>
            <a:ext cx="369210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351913" y="4757443"/>
            <a:ext cx="532068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2">
                    <a:lumMod val="5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발표일</a:t>
            </a:r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: 2021.03.12 (</a:t>
            </a:r>
            <a:r>
              <a:rPr lang="ko-KR" altLang="en-US" sz="2400" dirty="0" smtClean="0">
                <a:solidFill>
                  <a:schemeClr val="bg2">
                    <a:lumMod val="5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금</a:t>
            </a:r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</a:t>
            </a:r>
          </a:p>
          <a:p>
            <a:pPr algn="ctr"/>
            <a:r>
              <a:rPr lang="ko-KR" altLang="en-US" sz="2400" dirty="0" smtClean="0">
                <a:solidFill>
                  <a:schemeClr val="bg2">
                    <a:lumMod val="5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교육기간</a:t>
            </a:r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: 2020.07.20 ~ 2021.03.15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FA16D3-22E9-4D8C-A258-B3E72E183F8C}"/>
              </a:ext>
            </a:extLst>
          </p:cNvPr>
          <p:cNvSpPr txBox="1"/>
          <p:nvPr/>
        </p:nvSpPr>
        <p:spPr>
          <a:xfrm>
            <a:off x="2351809" y="3684894"/>
            <a:ext cx="7320894" cy="101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발표 준비중입니다</a:t>
            </a:r>
            <a:endParaRPr lang="en-US" altLang="ko-KR" sz="44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801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B911A79-1F1B-4D2A-895E-15B04A370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03" y="3077888"/>
            <a:ext cx="865113" cy="7664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51428AC-59A4-497B-BC11-7DEBE370A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755" y="5371418"/>
            <a:ext cx="898941" cy="94661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B1D41AC-ED51-4D4A-8625-EBF86EDB3F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3" t="18399" r="14516" b="14465"/>
          <a:stretch/>
        </p:blipFill>
        <p:spPr bwMode="auto">
          <a:xfrm>
            <a:off x="4128523" y="3078864"/>
            <a:ext cx="780061" cy="74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4J란? log4j설정법.">
            <a:extLst>
              <a:ext uri="{FF2B5EF4-FFF2-40B4-BE49-F238E27FC236}">
                <a16:creationId xmlns:a16="http://schemas.microsoft.com/office/drawing/2014/main" id="{0DEF29A7-3E95-48C1-ADFA-0C6772BD6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4707" y="3140144"/>
            <a:ext cx="861484" cy="58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lf4j를 사용해야 하는 이유">
            <a:extLst>
              <a:ext uri="{FF2B5EF4-FFF2-40B4-BE49-F238E27FC236}">
                <a16:creationId xmlns:a16="http://schemas.microsoft.com/office/drawing/2014/main" id="{266463AF-A659-4D47-BB0E-507F4F0B8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2138" y="3115740"/>
            <a:ext cx="1428475" cy="60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astering Maven: Getting Started | Oracle Developers Blog">
            <a:extLst>
              <a:ext uri="{FF2B5EF4-FFF2-40B4-BE49-F238E27FC236}">
                <a16:creationId xmlns:a16="http://schemas.microsoft.com/office/drawing/2014/main" id="{9D1C69E8-A10F-44D5-9FE3-CE231FD57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737" y="5866558"/>
            <a:ext cx="1285303" cy="325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eXERD] eXERD 설치">
            <a:extLst>
              <a:ext uri="{FF2B5EF4-FFF2-40B4-BE49-F238E27FC236}">
                <a16:creationId xmlns:a16="http://schemas.microsoft.com/office/drawing/2014/main" id="{B86A69FC-874F-4B16-98C4-2FC795A94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575" y="5906754"/>
            <a:ext cx="1349278" cy="42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B057B1D-2CEC-4D70-8B4C-01CEDB57C50D}"/>
              </a:ext>
            </a:extLst>
          </p:cNvPr>
          <p:cNvSpPr/>
          <p:nvPr/>
        </p:nvSpPr>
        <p:spPr>
          <a:xfrm>
            <a:off x="443631" y="1397990"/>
            <a:ext cx="11328784" cy="1272326"/>
          </a:xfrm>
          <a:prstGeom prst="rect">
            <a:avLst/>
          </a:prstGeom>
          <a:noFill/>
          <a:ln w="19050">
            <a:solidFill>
              <a:srgbClr val="5D5A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50" name="Picture 26" descr="마이바티스(MyBatis) Mapper XML 파일 빌드에 추가하기.">
            <a:extLst>
              <a:ext uri="{FF2B5EF4-FFF2-40B4-BE49-F238E27FC236}">
                <a16:creationId xmlns:a16="http://schemas.microsoft.com/office/drawing/2014/main" id="{833818F6-7F13-444F-8FED-C04C97A1A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6" r="14156" b="12988"/>
          <a:stretch/>
        </p:blipFill>
        <p:spPr bwMode="auto">
          <a:xfrm>
            <a:off x="3073853" y="3001805"/>
            <a:ext cx="996560" cy="81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5176B8C-054E-413E-AF59-B282C398B074}"/>
              </a:ext>
            </a:extLst>
          </p:cNvPr>
          <p:cNvSpPr txBox="1"/>
          <p:nvPr/>
        </p:nvSpPr>
        <p:spPr>
          <a:xfrm>
            <a:off x="452796" y="1407220"/>
            <a:ext cx="1120820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개발언어</a:t>
            </a:r>
          </a:p>
        </p:txBody>
      </p:sp>
      <p:pic>
        <p:nvPicPr>
          <p:cNvPr id="3" name="Picture 2" descr="P92 - HTML, CSS and JavaScript">
            <a:extLst>
              <a:ext uri="{FF2B5EF4-FFF2-40B4-BE49-F238E27FC236}">
                <a16:creationId xmlns:a16="http://schemas.microsoft.com/office/drawing/2014/main" id="{7AA5F85E-2973-4F61-A015-A7CB9A36FA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91" b="22391"/>
          <a:stretch/>
        </p:blipFill>
        <p:spPr bwMode="auto">
          <a:xfrm>
            <a:off x="4664136" y="1739368"/>
            <a:ext cx="1406583" cy="77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303" y="2003074"/>
            <a:ext cx="1310926" cy="3141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548" y="1847776"/>
            <a:ext cx="1120820" cy="627658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AAFACC0-EA87-4E1B-839D-65105E488975}"/>
              </a:ext>
            </a:extLst>
          </p:cNvPr>
          <p:cNvCxnSpPr/>
          <p:nvPr/>
        </p:nvCxnSpPr>
        <p:spPr>
          <a:xfrm>
            <a:off x="412235" y="1129563"/>
            <a:ext cx="11317948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컨테이너, 클립아트이(가) 표시된 사진&#10;&#10;자동 생성된 설명">
            <a:extLst>
              <a:ext uri="{FF2B5EF4-FFF2-40B4-BE49-F238E27FC236}">
                <a16:creationId xmlns:a16="http://schemas.microsoft.com/office/drawing/2014/main" id="{D9BFCF0D-281D-4534-9336-25A44679A1E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2" t="-5391" r="34427" b="34659"/>
          <a:stretch/>
        </p:blipFill>
        <p:spPr>
          <a:xfrm>
            <a:off x="451558" y="297721"/>
            <a:ext cx="682497" cy="66884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ED48226-3773-450B-8B85-986E4A7F5B0A}"/>
              </a:ext>
            </a:extLst>
          </p:cNvPr>
          <p:cNvSpPr txBox="1"/>
          <p:nvPr/>
        </p:nvSpPr>
        <p:spPr>
          <a:xfrm>
            <a:off x="1134055" y="424420"/>
            <a:ext cx="21451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5. </a:t>
            </a:r>
            <a:r>
              <a:rPr lang="ko-KR" altLang="en-US" sz="3000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개발 환경</a:t>
            </a:r>
          </a:p>
        </p:txBody>
      </p:sp>
      <p:pic>
        <p:nvPicPr>
          <p:cNvPr id="40" name="Picture 14" descr="Chart.js로 시작하기: 척도">
            <a:extLst>
              <a:ext uri="{FF2B5EF4-FFF2-40B4-BE49-F238E27FC236}">
                <a16:creationId xmlns:a16="http://schemas.microsoft.com/office/drawing/2014/main" id="{D39F36D0-2158-485D-995A-A83F075128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0" b="7460"/>
          <a:stretch/>
        </p:blipFill>
        <p:spPr bwMode="auto">
          <a:xfrm>
            <a:off x="3293444" y="4468926"/>
            <a:ext cx="1446376" cy="76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Spring Fw] 스프링프레임워크에서 JUnit 을 이용한 API 테스트 : Spring Framework + JUnit + JNDI">
            <a:extLst>
              <a:ext uri="{FF2B5EF4-FFF2-40B4-BE49-F238E27FC236}">
                <a16:creationId xmlns:a16="http://schemas.microsoft.com/office/drawing/2014/main" id="{188A27A4-1594-43CD-82E8-88F9CDFF73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71" b="32640"/>
          <a:stretch/>
        </p:blipFill>
        <p:spPr bwMode="auto">
          <a:xfrm>
            <a:off x="5930492" y="3998230"/>
            <a:ext cx="1322596" cy="50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72E2EE6-9F66-407B-8400-643F5D1038B8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958" t="2858" r="5384"/>
          <a:stretch/>
        </p:blipFill>
        <p:spPr>
          <a:xfrm>
            <a:off x="617327" y="4474627"/>
            <a:ext cx="733022" cy="720909"/>
          </a:xfrm>
          <a:prstGeom prst="rect">
            <a:avLst/>
          </a:prstGeom>
        </p:spPr>
      </p:pic>
      <p:pic>
        <p:nvPicPr>
          <p:cNvPr id="48" name="Picture 10" descr="Validate a form in real time with JQuery Validation Plugin and Regex">
            <a:extLst>
              <a:ext uri="{FF2B5EF4-FFF2-40B4-BE49-F238E27FC236}">
                <a16:creationId xmlns:a16="http://schemas.microsoft.com/office/drawing/2014/main" id="{9286B435-B811-43A1-A9AC-A609254EA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" t="35712" r="-1848" b="27788"/>
          <a:stretch/>
        </p:blipFill>
        <p:spPr bwMode="auto">
          <a:xfrm>
            <a:off x="9325379" y="4619607"/>
            <a:ext cx="1454500" cy="53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819B926-AD56-4865-9DB5-184039C2E83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28129" y="4016183"/>
            <a:ext cx="720932" cy="427399"/>
          </a:xfrm>
          <a:prstGeom prst="rect">
            <a:avLst/>
          </a:prstGeom>
        </p:spPr>
      </p:pic>
      <p:pic>
        <p:nvPicPr>
          <p:cNvPr id="50" name="Picture 16" descr="CKEditor의 라이센스와 오픈소스 라이센스 - Beomi's Tech blog">
            <a:extLst>
              <a:ext uri="{FF2B5EF4-FFF2-40B4-BE49-F238E27FC236}">
                <a16:creationId xmlns:a16="http://schemas.microsoft.com/office/drawing/2014/main" id="{F3F5AB34-B444-4E33-98A3-5E75C1693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420" y="4524794"/>
            <a:ext cx="1565674" cy="56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8" descr="스프링] 메일 전송 시 html이 텍스트로 출력 되는 경우 해결 방법">
            <a:extLst>
              <a:ext uri="{FF2B5EF4-FFF2-40B4-BE49-F238E27FC236}">
                <a16:creationId xmlns:a16="http://schemas.microsoft.com/office/drawing/2014/main" id="{6BD4D087-6F8E-4CE4-BC7D-CEC0B9DEF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259" y="4446264"/>
            <a:ext cx="624035" cy="63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47F1E50E-461B-4E3A-BDDD-96D9B4E528A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345344" y="4031472"/>
            <a:ext cx="453985" cy="41211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DC2B0D5-DA77-4537-8CEF-01FC0A774AB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78587" y="4635638"/>
            <a:ext cx="1864179" cy="398885"/>
          </a:xfrm>
          <a:prstGeom prst="rect">
            <a:avLst/>
          </a:prstGeom>
        </p:spPr>
      </p:pic>
      <p:pic>
        <p:nvPicPr>
          <p:cNvPr id="4" name="Picture 2" descr="Jasypt: Java simplified encryption - Mailing Lists">
            <a:extLst>
              <a:ext uri="{FF2B5EF4-FFF2-40B4-BE49-F238E27FC236}">
                <a16:creationId xmlns:a16="http://schemas.microsoft.com/office/drawing/2014/main" id="{E17D2ADA-C754-41FD-A591-356A17FEC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379" y="4061848"/>
            <a:ext cx="1052880" cy="42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JSP getParameter() 와 getAttribute() 의 차이점">
            <a:extLst>
              <a:ext uri="{FF2B5EF4-FFF2-40B4-BE49-F238E27FC236}">
                <a16:creationId xmlns:a16="http://schemas.microsoft.com/office/drawing/2014/main" id="{EE452C68-CEF5-4681-83CB-61A32D6B9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089" y="1788480"/>
            <a:ext cx="1120820" cy="69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0AA49A27-3298-48B6-BB3C-442A6A957A8B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334" y="1770096"/>
            <a:ext cx="690045" cy="690045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B5CBEB52-FBD8-4003-B4D3-15B0F41D0CD9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907" y="1783396"/>
            <a:ext cx="690046" cy="690046"/>
          </a:xfrm>
          <a:prstGeom prst="rect">
            <a:avLst/>
          </a:prstGeom>
        </p:spPr>
      </p:pic>
      <p:pic>
        <p:nvPicPr>
          <p:cNvPr id="61" name="Picture 14" descr="전자정부 표준 프레임워크 - 해시넷">
            <a:extLst>
              <a:ext uri="{FF2B5EF4-FFF2-40B4-BE49-F238E27FC236}">
                <a16:creationId xmlns:a16="http://schemas.microsoft.com/office/drawing/2014/main" id="{92AB2647-0E2E-4FF8-A7F6-A1CAF823E5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17" r="531" b="33317"/>
          <a:stretch/>
        </p:blipFill>
        <p:spPr bwMode="auto">
          <a:xfrm>
            <a:off x="1670161" y="3246762"/>
            <a:ext cx="1568692" cy="44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80day / Final Project / Tiles Framework &amp; 정규화 ~ 블로그 이사 (밑에 링크)">
            <a:extLst>
              <a:ext uri="{FF2B5EF4-FFF2-40B4-BE49-F238E27FC236}">
                <a16:creationId xmlns:a16="http://schemas.microsoft.com/office/drawing/2014/main" id="{A36071DC-5300-4544-AD70-D0D3AAC81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695" y="3078864"/>
            <a:ext cx="1801442" cy="60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10" descr="Bootstrap (and CSS) Useful Tips. I've been on some project in which I… | by  Fatah Nur Alam Majid | Medium">
            <a:extLst>
              <a:ext uri="{FF2B5EF4-FFF2-40B4-BE49-F238E27FC236}">
                <a16:creationId xmlns:a16="http://schemas.microsoft.com/office/drawing/2014/main" id="{18F83EFF-77FB-482D-A128-54BC605BF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6" r="16416"/>
          <a:stretch/>
        </p:blipFill>
        <p:spPr bwMode="auto">
          <a:xfrm>
            <a:off x="8172744" y="2932103"/>
            <a:ext cx="1152635" cy="90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2" descr="jQuery(제이쿼리) 정리">
            <a:extLst>
              <a:ext uri="{FF2B5EF4-FFF2-40B4-BE49-F238E27FC236}">
                <a16:creationId xmlns:a16="http://schemas.microsoft.com/office/drawing/2014/main" id="{9447C51B-3DB4-4F17-8AD2-F3F844E83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671" y="3085691"/>
            <a:ext cx="1376827" cy="75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2" descr="Binary distributions of OpenSSL static libraries · TeskaLabs Blog">
            <a:extLst>
              <a:ext uri="{FF2B5EF4-FFF2-40B4-BE49-F238E27FC236}">
                <a16:creationId xmlns:a16="http://schemas.microsoft.com/office/drawing/2014/main" id="{8FEF12AB-E15A-40EE-A4A4-F40F12087D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53" r="1369" b="27333"/>
          <a:stretch/>
        </p:blipFill>
        <p:spPr bwMode="auto">
          <a:xfrm>
            <a:off x="2964344" y="3996497"/>
            <a:ext cx="1128073" cy="463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D533B527-40D3-42E2-983E-42DB72145DA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102847" y="4473120"/>
            <a:ext cx="648834" cy="646413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DEC2A1B5-C40C-4998-B1F6-7FB13C9B2EF9}"/>
              </a:ext>
            </a:extLst>
          </p:cNvPr>
          <p:cNvPicPr>
            <a:picLocks noChangeAspect="1"/>
          </p:cNvPicPr>
          <p:nvPr/>
        </p:nvPicPr>
        <p:blipFill rotWithShape="1">
          <a:blip r:embed="rId34"/>
          <a:srcRect t="21263" r="-3285" b="25840"/>
          <a:stretch/>
        </p:blipFill>
        <p:spPr>
          <a:xfrm>
            <a:off x="4565961" y="4040431"/>
            <a:ext cx="801467" cy="410468"/>
          </a:xfrm>
          <a:prstGeom prst="rect">
            <a:avLst/>
          </a:prstGeom>
        </p:spPr>
      </p:pic>
      <p:pic>
        <p:nvPicPr>
          <p:cNvPr id="68" name="Picture 12" descr="Draw a use case or class diagram using star uml by Codemod | Fiverr">
            <a:extLst>
              <a:ext uri="{FF2B5EF4-FFF2-40B4-BE49-F238E27FC236}">
                <a16:creationId xmlns:a16="http://schemas.microsoft.com/office/drawing/2014/main" id="{7AAF6F28-FC0C-4084-9BB4-1B14BDE38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3791" r="2522" b="25233"/>
          <a:stretch/>
        </p:blipFill>
        <p:spPr bwMode="auto">
          <a:xfrm>
            <a:off x="6351349" y="5327524"/>
            <a:ext cx="1514030" cy="54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7D0C592E-1B32-45BA-B085-28CD43DDC76E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5" t="15846" r="14819" b="15832"/>
          <a:stretch/>
        </p:blipFill>
        <p:spPr>
          <a:xfrm>
            <a:off x="5078587" y="5312757"/>
            <a:ext cx="996610" cy="1045684"/>
          </a:xfrm>
          <a:prstGeom prst="rect">
            <a:avLst/>
          </a:prstGeom>
        </p:spPr>
      </p:pic>
      <p:pic>
        <p:nvPicPr>
          <p:cNvPr id="70" name="Picture 6" descr="Eclipse Logos and Artwork | The Eclipse Foundation">
            <a:extLst>
              <a:ext uri="{FF2B5EF4-FFF2-40B4-BE49-F238E27FC236}">
                <a16:creationId xmlns:a16="http://schemas.microsoft.com/office/drawing/2014/main" id="{A498BA40-6B66-4D62-9EEC-3F80B753B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3" y="5886013"/>
            <a:ext cx="1302124" cy="30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Svn Logos">
            <a:extLst>
              <a:ext uri="{FF2B5EF4-FFF2-40B4-BE49-F238E27FC236}">
                <a16:creationId xmlns:a16="http://schemas.microsoft.com/office/drawing/2014/main" id="{CF346B2A-819E-4881-A37B-E4022A47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6221" y="5598219"/>
            <a:ext cx="961465" cy="82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Redmine Logos">
            <a:extLst>
              <a:ext uri="{FF2B5EF4-FFF2-40B4-BE49-F238E27FC236}">
                <a16:creationId xmlns:a16="http://schemas.microsoft.com/office/drawing/2014/main" id="{919E74CA-E3BC-4A69-BF83-FCCFE4242C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7" t="23593" r="27415" b="18329"/>
          <a:stretch/>
        </p:blipFill>
        <p:spPr bwMode="auto">
          <a:xfrm>
            <a:off x="9392677" y="5646138"/>
            <a:ext cx="813303" cy="72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직사각형 84">
            <a:extLst>
              <a:ext uri="{FF2B5EF4-FFF2-40B4-BE49-F238E27FC236}">
                <a16:creationId xmlns:a16="http://schemas.microsoft.com/office/drawing/2014/main" id="{FD67301C-0092-4EA7-8970-71AD2C358436}"/>
              </a:ext>
            </a:extLst>
          </p:cNvPr>
          <p:cNvSpPr/>
          <p:nvPr/>
        </p:nvSpPr>
        <p:spPr>
          <a:xfrm>
            <a:off x="443631" y="2678112"/>
            <a:ext cx="11328784" cy="1272326"/>
          </a:xfrm>
          <a:prstGeom prst="rect">
            <a:avLst/>
          </a:prstGeom>
          <a:noFill/>
          <a:ln w="19050">
            <a:solidFill>
              <a:srgbClr val="5D5A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7CA7963-E86D-4C30-AF0E-4C2B4E5F743D}"/>
              </a:ext>
            </a:extLst>
          </p:cNvPr>
          <p:cNvSpPr txBox="1"/>
          <p:nvPr/>
        </p:nvSpPr>
        <p:spPr>
          <a:xfrm>
            <a:off x="452796" y="2687342"/>
            <a:ext cx="1354858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프레임워크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E8B4D6E-59A4-4AB0-BBAA-1B5769D14EE5}"/>
              </a:ext>
            </a:extLst>
          </p:cNvPr>
          <p:cNvSpPr/>
          <p:nvPr/>
        </p:nvSpPr>
        <p:spPr>
          <a:xfrm>
            <a:off x="443631" y="3953790"/>
            <a:ext cx="11328784" cy="1272326"/>
          </a:xfrm>
          <a:prstGeom prst="rect">
            <a:avLst/>
          </a:prstGeom>
          <a:noFill/>
          <a:ln w="19050">
            <a:solidFill>
              <a:srgbClr val="5D5A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D8F3398-ABC2-49D2-BBEC-9E033FDAD7F9}"/>
              </a:ext>
            </a:extLst>
          </p:cNvPr>
          <p:cNvSpPr txBox="1"/>
          <p:nvPr/>
        </p:nvSpPr>
        <p:spPr>
          <a:xfrm>
            <a:off x="452796" y="3963020"/>
            <a:ext cx="2116285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라이브러리 및 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API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CE86E8A-82F2-4590-9FB8-F14539BAB2DF}"/>
              </a:ext>
            </a:extLst>
          </p:cNvPr>
          <p:cNvSpPr/>
          <p:nvPr/>
        </p:nvSpPr>
        <p:spPr>
          <a:xfrm>
            <a:off x="443631" y="5236798"/>
            <a:ext cx="7930847" cy="1272326"/>
          </a:xfrm>
          <a:prstGeom prst="rect">
            <a:avLst/>
          </a:prstGeom>
          <a:noFill/>
          <a:ln w="19050">
            <a:solidFill>
              <a:srgbClr val="5D5A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83A9C68-9A7F-4E1B-BA99-B31A9D8FFC2C}"/>
              </a:ext>
            </a:extLst>
          </p:cNvPr>
          <p:cNvSpPr txBox="1"/>
          <p:nvPr/>
        </p:nvSpPr>
        <p:spPr>
          <a:xfrm>
            <a:off x="452796" y="5246028"/>
            <a:ext cx="950901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개발 툴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F492730-F14B-43B7-A412-451087CDF998}"/>
              </a:ext>
            </a:extLst>
          </p:cNvPr>
          <p:cNvSpPr/>
          <p:nvPr/>
        </p:nvSpPr>
        <p:spPr>
          <a:xfrm>
            <a:off x="8374478" y="5236798"/>
            <a:ext cx="3385066" cy="1272326"/>
          </a:xfrm>
          <a:prstGeom prst="rect">
            <a:avLst/>
          </a:prstGeom>
          <a:noFill/>
          <a:ln w="19050">
            <a:solidFill>
              <a:srgbClr val="5D5A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40F4605-1ED3-438A-9C00-A3D69988C371}"/>
              </a:ext>
            </a:extLst>
          </p:cNvPr>
          <p:cNvSpPr txBox="1"/>
          <p:nvPr/>
        </p:nvSpPr>
        <p:spPr>
          <a:xfrm>
            <a:off x="8383905" y="5246028"/>
            <a:ext cx="950901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협업 툴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9481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97A8AC-7BCD-4A61-94EB-8DA9F54D8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633" y="1998482"/>
            <a:ext cx="2658752" cy="43787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A79DAC-20F4-4CB0-9DE9-91EFBC953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380" y="1998481"/>
            <a:ext cx="3140190" cy="43787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4729B6A-ABE7-468F-B548-0C6D9AF496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7"/>
          <a:stretch/>
        </p:blipFill>
        <p:spPr>
          <a:xfrm>
            <a:off x="8405817" y="1998481"/>
            <a:ext cx="2898887" cy="43787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5FE0FB-879D-425E-917E-2F615482DAF3}"/>
              </a:ext>
            </a:extLst>
          </p:cNvPr>
          <p:cNvSpPr txBox="1"/>
          <p:nvPr/>
        </p:nvSpPr>
        <p:spPr>
          <a:xfrm>
            <a:off x="1407432" y="1350527"/>
            <a:ext cx="1354858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단어정의서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81F0EB-1611-4488-8242-60F2BB62E1C3}"/>
              </a:ext>
            </a:extLst>
          </p:cNvPr>
          <p:cNvSpPr txBox="1"/>
          <p:nvPr/>
        </p:nvSpPr>
        <p:spPr>
          <a:xfrm>
            <a:off x="5311966" y="1370998"/>
            <a:ext cx="1354858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용어정의서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A6F1AA-25E9-4B01-9BF6-E7F51A62485D}"/>
              </a:ext>
            </a:extLst>
          </p:cNvPr>
          <p:cNvSpPr txBox="1"/>
          <p:nvPr/>
        </p:nvSpPr>
        <p:spPr>
          <a:xfrm>
            <a:off x="8996511" y="1370998"/>
            <a:ext cx="1822935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자료사전정의서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179D69D-8B91-4D26-A5CF-D9E6C96D6FFD}"/>
              </a:ext>
            </a:extLst>
          </p:cNvPr>
          <p:cNvCxnSpPr/>
          <p:nvPr/>
        </p:nvCxnSpPr>
        <p:spPr>
          <a:xfrm>
            <a:off x="412235" y="1129563"/>
            <a:ext cx="11317948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텍스트, 컨테이너, 클립아트이(가) 표시된 사진&#10;&#10;자동 생성된 설명">
            <a:extLst>
              <a:ext uri="{FF2B5EF4-FFF2-40B4-BE49-F238E27FC236}">
                <a16:creationId xmlns:a16="http://schemas.microsoft.com/office/drawing/2014/main" id="{FF13890C-B4C0-42F9-A24B-894E879A7B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2" t="-5391" r="34427" b="34659"/>
          <a:stretch/>
        </p:blipFill>
        <p:spPr>
          <a:xfrm>
            <a:off x="451558" y="297721"/>
            <a:ext cx="682497" cy="6688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77FDFFB-7A49-4A4D-A4F2-3FBE8131E04E}"/>
              </a:ext>
            </a:extLst>
          </p:cNvPr>
          <p:cNvSpPr txBox="1"/>
          <p:nvPr/>
        </p:nvSpPr>
        <p:spPr>
          <a:xfrm>
            <a:off x="1134055" y="424420"/>
            <a:ext cx="88088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6. </a:t>
            </a:r>
            <a:r>
              <a:rPr lang="ko-KR" altLang="en-US" sz="3000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산출물</a:t>
            </a:r>
            <a:r>
              <a:rPr lang="en-US" altLang="ko-KR" sz="3000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: </a:t>
            </a:r>
            <a:r>
              <a:rPr lang="ko-KR" altLang="en-US" sz="3000" dirty="0" err="1" smtClean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단어정의서</a:t>
            </a:r>
            <a:r>
              <a:rPr lang="ko-KR" altLang="en-US" sz="3000" dirty="0" smtClean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-KR" sz="3000" dirty="0" smtClean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&amp; </a:t>
            </a:r>
            <a:r>
              <a:rPr lang="ko-KR" altLang="en-US" sz="3000" dirty="0" err="1" smtClean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용어정의서</a:t>
            </a:r>
            <a:r>
              <a:rPr lang="ko-KR" altLang="en-US" sz="3000" dirty="0" smtClean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-KR" sz="3000" dirty="0" smtClean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&amp; </a:t>
            </a:r>
            <a:r>
              <a:rPr lang="ko-KR" altLang="en-US" sz="3000" dirty="0" smtClean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자료사전정의서</a:t>
            </a:r>
            <a:endParaRPr lang="ko-KR" altLang="en-US" sz="3000" dirty="0">
              <a:solidFill>
                <a:schemeClr val="bg2">
                  <a:lumMod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0883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978D5C-5AA3-46AE-B2BD-F1B57E5DC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058" y="2074514"/>
            <a:ext cx="3696058" cy="44048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D73985-693C-451F-8CFE-60532F039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637" y="2210235"/>
            <a:ext cx="5515269" cy="4133448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179D69D-8B91-4D26-A5CF-D9E6C96D6FFD}"/>
              </a:ext>
            </a:extLst>
          </p:cNvPr>
          <p:cNvCxnSpPr/>
          <p:nvPr/>
        </p:nvCxnSpPr>
        <p:spPr>
          <a:xfrm>
            <a:off x="412235" y="1129563"/>
            <a:ext cx="11317948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텍스트, 컨테이너, 클립아트이(가) 표시된 사진&#10;&#10;자동 생성된 설명">
            <a:extLst>
              <a:ext uri="{FF2B5EF4-FFF2-40B4-BE49-F238E27FC236}">
                <a16:creationId xmlns:a16="http://schemas.microsoft.com/office/drawing/2014/main" id="{FF13890C-B4C0-42F9-A24B-894E879A7B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2" t="-5391" r="34427" b="34659"/>
          <a:stretch/>
        </p:blipFill>
        <p:spPr>
          <a:xfrm>
            <a:off x="451558" y="297721"/>
            <a:ext cx="682497" cy="6688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77FDFFB-7A49-4A4D-A4F2-3FBE8131E04E}"/>
              </a:ext>
            </a:extLst>
          </p:cNvPr>
          <p:cNvSpPr txBox="1"/>
          <p:nvPr/>
        </p:nvSpPr>
        <p:spPr>
          <a:xfrm>
            <a:off x="1134055" y="424420"/>
            <a:ext cx="85427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6. </a:t>
            </a:r>
            <a:r>
              <a:rPr lang="ko-KR" altLang="en-US" sz="3000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산출물</a:t>
            </a:r>
            <a:r>
              <a:rPr lang="en-US" altLang="ko-KR" sz="3000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: </a:t>
            </a:r>
            <a:r>
              <a:rPr lang="ko-KR" altLang="en-US" sz="3000" dirty="0" err="1" smtClean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유스케이스</a:t>
            </a:r>
            <a:r>
              <a:rPr lang="ko-KR" altLang="en-US" sz="3000" dirty="0" smtClean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다이어그램 </a:t>
            </a:r>
            <a:r>
              <a:rPr lang="en-US" altLang="ko-KR" sz="3000" dirty="0" smtClean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&amp; </a:t>
            </a:r>
            <a:r>
              <a:rPr lang="ko-KR" altLang="en-US" sz="3000" dirty="0" smtClean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프로세스 흐름도</a:t>
            </a:r>
            <a:endParaRPr lang="ko-KR" altLang="en-US" sz="3000" dirty="0">
              <a:solidFill>
                <a:schemeClr val="bg2">
                  <a:lumMod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5FE0FB-879D-425E-917E-2F615482DAF3}"/>
              </a:ext>
            </a:extLst>
          </p:cNvPr>
          <p:cNvSpPr txBox="1"/>
          <p:nvPr/>
        </p:nvSpPr>
        <p:spPr>
          <a:xfrm>
            <a:off x="1473420" y="1401984"/>
            <a:ext cx="2589170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유스케이스</a:t>
            </a: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다이어그램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5FE0FB-879D-425E-917E-2F615482DAF3}"/>
              </a:ext>
            </a:extLst>
          </p:cNvPr>
          <p:cNvSpPr txBox="1"/>
          <p:nvPr/>
        </p:nvSpPr>
        <p:spPr>
          <a:xfrm>
            <a:off x="7145743" y="1414858"/>
            <a:ext cx="1887055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프로세스 흐름도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3439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D16DD3E-813B-4681-B160-4BCAB3E60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79" y="1349526"/>
            <a:ext cx="3342891" cy="50923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F30FB7-A4D1-4405-A6D3-B1CEC041A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318" y="1275605"/>
            <a:ext cx="3351104" cy="51662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2DB76C8-68C0-4DA8-ADD2-680C02BD4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6046" y="1350282"/>
            <a:ext cx="3342891" cy="5108792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AFACC0-EA87-4E1B-839D-65105E488975}"/>
              </a:ext>
            </a:extLst>
          </p:cNvPr>
          <p:cNvCxnSpPr/>
          <p:nvPr/>
        </p:nvCxnSpPr>
        <p:spPr>
          <a:xfrm>
            <a:off x="412235" y="1129563"/>
            <a:ext cx="11317948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 descr="텍스트, 컨테이너, 클립아트이(가) 표시된 사진&#10;&#10;자동 생성된 설명">
            <a:extLst>
              <a:ext uri="{FF2B5EF4-FFF2-40B4-BE49-F238E27FC236}">
                <a16:creationId xmlns:a16="http://schemas.microsoft.com/office/drawing/2014/main" id="{D9BFCF0D-281D-4534-9336-25A44679A1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2" t="-5391" r="34427" b="34659"/>
          <a:stretch/>
        </p:blipFill>
        <p:spPr>
          <a:xfrm>
            <a:off x="451558" y="297721"/>
            <a:ext cx="682497" cy="6688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ED48226-3773-450B-8B85-986E4A7F5B0A}"/>
              </a:ext>
            </a:extLst>
          </p:cNvPr>
          <p:cNvSpPr txBox="1"/>
          <p:nvPr/>
        </p:nvSpPr>
        <p:spPr>
          <a:xfrm>
            <a:off x="1134055" y="424420"/>
            <a:ext cx="44935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6. </a:t>
            </a:r>
            <a:r>
              <a:rPr lang="ko-KR" altLang="en-US" sz="3000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산출물</a:t>
            </a:r>
            <a:r>
              <a:rPr lang="en-US" altLang="ko-KR" sz="3000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: </a:t>
            </a:r>
            <a:r>
              <a:rPr lang="ko-KR" altLang="en-US" sz="3000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요구사항 정의서</a:t>
            </a:r>
          </a:p>
        </p:txBody>
      </p:sp>
    </p:spTree>
    <p:extLst>
      <p:ext uri="{BB962C8B-B14F-4D97-AF65-F5344CB8AC3E}">
        <p14:creationId xmlns:p14="http://schemas.microsoft.com/office/powerpoint/2010/main" val="270040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1445CF6B-9380-432F-8928-874BDDA38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68" y="1438697"/>
            <a:ext cx="9846320" cy="5152841"/>
          </a:xfrm>
          <a:prstGeom prst="rect">
            <a:avLst/>
          </a:prstGeom>
        </p:spPr>
      </p:pic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3B2A2661-A702-4DAA-B654-FFC67283AFA8}"/>
              </a:ext>
            </a:extLst>
          </p:cNvPr>
          <p:cNvSpPr/>
          <p:nvPr/>
        </p:nvSpPr>
        <p:spPr>
          <a:xfrm>
            <a:off x="2787180" y="2834477"/>
            <a:ext cx="1608175" cy="1021202"/>
          </a:xfrm>
          <a:prstGeom prst="flowChartAlternateProcess">
            <a:avLst/>
          </a:prstGeom>
          <a:solidFill>
            <a:srgbClr val="FFC000"/>
          </a:solidFill>
          <a:ln w="76200">
            <a:solidFill>
              <a:srgbClr val="5D5A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입주민</a:t>
            </a:r>
          </a:p>
        </p:txBody>
      </p:sp>
      <p:sp>
        <p:nvSpPr>
          <p:cNvPr id="20" name="순서도: 대체 처리 19">
            <a:extLst>
              <a:ext uri="{FF2B5EF4-FFF2-40B4-BE49-F238E27FC236}">
                <a16:creationId xmlns:a16="http://schemas.microsoft.com/office/drawing/2014/main" id="{A3A51498-143A-4F00-95C0-AE7C22D25A57}"/>
              </a:ext>
            </a:extLst>
          </p:cNvPr>
          <p:cNvSpPr/>
          <p:nvPr/>
        </p:nvSpPr>
        <p:spPr>
          <a:xfrm>
            <a:off x="6511175" y="3766930"/>
            <a:ext cx="1446785" cy="1021202"/>
          </a:xfrm>
          <a:prstGeom prst="flowChartAlternateProcess">
            <a:avLst/>
          </a:prstGeom>
          <a:solidFill>
            <a:srgbClr val="FFC000"/>
          </a:solidFill>
          <a:ln w="76200">
            <a:solidFill>
              <a:srgbClr val="5D5A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직원</a:t>
            </a:r>
            <a:endParaRPr lang="ko-KR" altLang="en-US" sz="3200" b="1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순서도: 대체 처리 20">
            <a:extLst>
              <a:ext uri="{FF2B5EF4-FFF2-40B4-BE49-F238E27FC236}">
                <a16:creationId xmlns:a16="http://schemas.microsoft.com/office/drawing/2014/main" id="{E849369D-E569-4CDD-936A-88D6A4F016BF}"/>
              </a:ext>
            </a:extLst>
          </p:cNvPr>
          <p:cNvSpPr/>
          <p:nvPr/>
        </p:nvSpPr>
        <p:spPr>
          <a:xfrm>
            <a:off x="1937180" y="4788132"/>
            <a:ext cx="1700000" cy="1021202"/>
          </a:xfrm>
          <a:prstGeom prst="flowChartAlternateProcess">
            <a:avLst/>
          </a:prstGeom>
          <a:solidFill>
            <a:srgbClr val="FFC000"/>
          </a:solidFill>
          <a:ln w="76200">
            <a:solidFill>
              <a:srgbClr val="5D5A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아파트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AAFACC0-EA87-4E1B-839D-65105E488975}"/>
              </a:ext>
            </a:extLst>
          </p:cNvPr>
          <p:cNvCxnSpPr/>
          <p:nvPr/>
        </p:nvCxnSpPr>
        <p:spPr>
          <a:xfrm>
            <a:off x="412235" y="1129563"/>
            <a:ext cx="11317948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컨테이너, 클립아트이(가) 표시된 사진&#10;&#10;자동 생성된 설명">
            <a:extLst>
              <a:ext uri="{FF2B5EF4-FFF2-40B4-BE49-F238E27FC236}">
                <a16:creationId xmlns:a16="http://schemas.microsoft.com/office/drawing/2014/main" id="{D9BFCF0D-281D-4534-9336-25A44679A1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2" t="-5391" r="34427" b="34659"/>
          <a:stretch/>
        </p:blipFill>
        <p:spPr>
          <a:xfrm>
            <a:off x="451558" y="297721"/>
            <a:ext cx="682497" cy="668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D48226-3773-450B-8B85-986E4A7F5B0A}"/>
              </a:ext>
            </a:extLst>
          </p:cNvPr>
          <p:cNvSpPr txBox="1"/>
          <p:nvPr/>
        </p:nvSpPr>
        <p:spPr>
          <a:xfrm>
            <a:off x="1134055" y="424420"/>
            <a:ext cx="27077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6. </a:t>
            </a:r>
            <a:r>
              <a:rPr lang="ko-KR" altLang="en-US" sz="3000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산출물</a:t>
            </a:r>
            <a:r>
              <a:rPr lang="en-US" altLang="ko-KR" sz="3000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: ERD</a:t>
            </a:r>
            <a:endParaRPr lang="ko-KR" altLang="en-US" sz="3000" dirty="0">
              <a:solidFill>
                <a:schemeClr val="bg2">
                  <a:lumMod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3733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68C3B8-04DB-4C8D-B19E-DF37229FE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292" y="1280709"/>
            <a:ext cx="9141140" cy="540627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AFACC0-EA87-4E1B-839D-65105E488975}"/>
              </a:ext>
            </a:extLst>
          </p:cNvPr>
          <p:cNvCxnSpPr/>
          <p:nvPr/>
        </p:nvCxnSpPr>
        <p:spPr>
          <a:xfrm>
            <a:off x="412235" y="1129563"/>
            <a:ext cx="11317948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텍스트, 컨테이너, 클립아트이(가) 표시된 사진&#10;&#10;자동 생성된 설명">
            <a:extLst>
              <a:ext uri="{FF2B5EF4-FFF2-40B4-BE49-F238E27FC236}">
                <a16:creationId xmlns:a16="http://schemas.microsoft.com/office/drawing/2014/main" id="{D9BFCF0D-281D-4534-9336-25A44679A1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2" t="-5391" r="34427" b="34659"/>
          <a:stretch/>
        </p:blipFill>
        <p:spPr>
          <a:xfrm>
            <a:off x="451558" y="297721"/>
            <a:ext cx="682497" cy="6688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D48226-3773-450B-8B85-986E4A7F5B0A}"/>
              </a:ext>
            </a:extLst>
          </p:cNvPr>
          <p:cNvSpPr txBox="1"/>
          <p:nvPr/>
        </p:nvSpPr>
        <p:spPr>
          <a:xfrm>
            <a:off x="1134055" y="424420"/>
            <a:ext cx="41312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6. </a:t>
            </a:r>
            <a:r>
              <a:rPr lang="ko-KR" altLang="en-US" sz="3000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산출물</a:t>
            </a:r>
            <a:r>
              <a:rPr lang="en-US" altLang="ko-KR" sz="3000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: </a:t>
            </a:r>
            <a:r>
              <a:rPr lang="en-US" altLang="ko-KR" sz="3000" dirty="0" smtClean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ERD (</a:t>
            </a:r>
            <a:r>
              <a:rPr lang="ko-KR" altLang="en-US" sz="3000" dirty="0" smtClean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입주민</a:t>
            </a:r>
            <a:r>
              <a:rPr lang="en-US" altLang="ko-KR" sz="3000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</a:t>
            </a:r>
            <a:endParaRPr lang="ko-KR" altLang="en-US" sz="3000" dirty="0">
              <a:solidFill>
                <a:schemeClr val="bg2">
                  <a:lumMod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9462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2C19A9-2B33-42E2-AC92-66A0E87BD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786" y="1428444"/>
            <a:ext cx="6757910" cy="514888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AFACC0-EA87-4E1B-839D-65105E488975}"/>
              </a:ext>
            </a:extLst>
          </p:cNvPr>
          <p:cNvCxnSpPr/>
          <p:nvPr/>
        </p:nvCxnSpPr>
        <p:spPr>
          <a:xfrm>
            <a:off x="412235" y="1129563"/>
            <a:ext cx="11317948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텍스트, 컨테이너, 클립아트이(가) 표시된 사진&#10;&#10;자동 생성된 설명">
            <a:extLst>
              <a:ext uri="{FF2B5EF4-FFF2-40B4-BE49-F238E27FC236}">
                <a16:creationId xmlns:a16="http://schemas.microsoft.com/office/drawing/2014/main" id="{D9BFCF0D-281D-4534-9336-25A44679A1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2" t="-5391" r="34427" b="34659"/>
          <a:stretch/>
        </p:blipFill>
        <p:spPr>
          <a:xfrm>
            <a:off x="451558" y="297721"/>
            <a:ext cx="682497" cy="6688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D48226-3773-450B-8B85-986E4A7F5B0A}"/>
              </a:ext>
            </a:extLst>
          </p:cNvPr>
          <p:cNvSpPr txBox="1"/>
          <p:nvPr/>
        </p:nvSpPr>
        <p:spPr>
          <a:xfrm>
            <a:off x="1134055" y="424420"/>
            <a:ext cx="41312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6. </a:t>
            </a:r>
            <a:r>
              <a:rPr lang="ko-KR" altLang="en-US" sz="3000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산출물</a:t>
            </a:r>
            <a:r>
              <a:rPr lang="en-US" altLang="ko-KR" sz="3000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: </a:t>
            </a:r>
            <a:r>
              <a:rPr lang="en-US" altLang="ko-KR" sz="3000" dirty="0" smtClean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ERD (</a:t>
            </a:r>
            <a:r>
              <a:rPr lang="ko-KR" altLang="en-US" sz="3000" dirty="0" smtClean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아파트</a:t>
            </a:r>
            <a:r>
              <a:rPr lang="en-US" altLang="ko-KR" sz="3000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</a:t>
            </a:r>
            <a:endParaRPr lang="ko-KR" altLang="en-US" sz="3000" dirty="0">
              <a:solidFill>
                <a:schemeClr val="bg2">
                  <a:lumMod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3348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5558ED-8FD6-43DE-B38B-2B09FBA3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733" y="1407228"/>
            <a:ext cx="6417023" cy="5087101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AAFACC0-EA87-4E1B-839D-65105E488975}"/>
              </a:ext>
            </a:extLst>
          </p:cNvPr>
          <p:cNvCxnSpPr/>
          <p:nvPr/>
        </p:nvCxnSpPr>
        <p:spPr>
          <a:xfrm>
            <a:off x="412235" y="1129563"/>
            <a:ext cx="11317948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텍스트, 컨테이너, 클립아트이(가) 표시된 사진&#10;&#10;자동 생성된 설명">
            <a:extLst>
              <a:ext uri="{FF2B5EF4-FFF2-40B4-BE49-F238E27FC236}">
                <a16:creationId xmlns:a16="http://schemas.microsoft.com/office/drawing/2014/main" id="{D9BFCF0D-281D-4534-9336-25A44679A1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2" t="-5391" r="34427" b="34659"/>
          <a:stretch/>
        </p:blipFill>
        <p:spPr>
          <a:xfrm>
            <a:off x="451558" y="297721"/>
            <a:ext cx="682497" cy="668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D48226-3773-450B-8B85-986E4A7F5B0A}"/>
              </a:ext>
            </a:extLst>
          </p:cNvPr>
          <p:cNvSpPr txBox="1"/>
          <p:nvPr/>
        </p:nvSpPr>
        <p:spPr>
          <a:xfrm>
            <a:off x="1134055" y="424420"/>
            <a:ext cx="56252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6. </a:t>
            </a:r>
            <a:r>
              <a:rPr lang="ko-KR" altLang="en-US" sz="3000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산출물</a:t>
            </a:r>
            <a:r>
              <a:rPr lang="en-US" altLang="ko-KR" sz="3000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: </a:t>
            </a:r>
            <a:r>
              <a:rPr lang="en-US" altLang="ko-KR" sz="3000" dirty="0" smtClean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ERD (</a:t>
            </a:r>
            <a:r>
              <a:rPr lang="ko-KR" altLang="en-US" sz="3000" dirty="0" smtClean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관리사무소 직원</a:t>
            </a:r>
            <a:r>
              <a:rPr lang="en-US" altLang="ko-KR" sz="3000" dirty="0" smtClean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</a:t>
            </a:r>
            <a:endParaRPr lang="ko-KR" altLang="en-US" sz="3000" dirty="0">
              <a:solidFill>
                <a:schemeClr val="bg2">
                  <a:lumMod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6538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908D7731-CD9F-4F23-8FA9-AA5462AF8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233" y="1373222"/>
            <a:ext cx="7362651" cy="497045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AFACC0-EA87-4E1B-839D-65105E488975}"/>
              </a:ext>
            </a:extLst>
          </p:cNvPr>
          <p:cNvCxnSpPr/>
          <p:nvPr/>
        </p:nvCxnSpPr>
        <p:spPr>
          <a:xfrm>
            <a:off x="412235" y="1129563"/>
            <a:ext cx="11317948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텍스트, 컨테이너, 클립아트이(가) 표시된 사진&#10;&#10;자동 생성된 설명">
            <a:extLst>
              <a:ext uri="{FF2B5EF4-FFF2-40B4-BE49-F238E27FC236}">
                <a16:creationId xmlns:a16="http://schemas.microsoft.com/office/drawing/2014/main" id="{D9BFCF0D-281D-4534-9336-25A44679A1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2" t="-5391" r="34427" b="34659"/>
          <a:stretch/>
        </p:blipFill>
        <p:spPr>
          <a:xfrm>
            <a:off x="451558" y="297721"/>
            <a:ext cx="682497" cy="6688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D48226-3773-450B-8B85-986E4A7F5B0A}"/>
              </a:ext>
            </a:extLst>
          </p:cNvPr>
          <p:cNvSpPr txBox="1"/>
          <p:nvPr/>
        </p:nvSpPr>
        <p:spPr>
          <a:xfrm>
            <a:off x="1134055" y="424420"/>
            <a:ext cx="41312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6. </a:t>
            </a:r>
            <a:r>
              <a:rPr lang="ko-KR" altLang="en-US" sz="3000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산출물</a:t>
            </a:r>
            <a:r>
              <a:rPr lang="en-US" altLang="ko-KR" sz="3000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: </a:t>
            </a:r>
            <a:r>
              <a:rPr lang="en-US" altLang="ko-KR" sz="3000" dirty="0" smtClean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ERD (</a:t>
            </a:r>
            <a:r>
              <a:rPr lang="ko-KR" altLang="en-US" sz="3000" dirty="0" smtClean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게시판</a:t>
            </a:r>
            <a:r>
              <a:rPr lang="en-US" altLang="ko-KR" sz="3000" dirty="0" smtClean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</a:t>
            </a:r>
            <a:endParaRPr lang="ko-KR" altLang="en-US" sz="3000" dirty="0">
              <a:solidFill>
                <a:schemeClr val="bg2">
                  <a:lumMod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4056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DFA16D3-22E9-4D8C-A258-B3E72E183F8C}"/>
              </a:ext>
            </a:extLst>
          </p:cNvPr>
          <p:cNvSpPr txBox="1"/>
          <p:nvPr/>
        </p:nvSpPr>
        <p:spPr>
          <a:xfrm>
            <a:off x="2752436" y="3222833"/>
            <a:ext cx="6937585" cy="101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감사합니다</a:t>
            </a:r>
            <a:endParaRPr lang="en-US" altLang="ko-KR" sz="44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5" name="그림 4" descr="텍스트, 컨테이너, 클립아트이(가) 표시된 사진&#10;&#10;자동 생성된 설명">
            <a:extLst>
              <a:ext uri="{FF2B5EF4-FFF2-40B4-BE49-F238E27FC236}">
                <a16:creationId xmlns:a16="http://schemas.microsoft.com/office/drawing/2014/main" id="{CA6A8AED-A776-49D7-983D-A1644185F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699" y="1260163"/>
            <a:ext cx="3724601" cy="1850588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AAFACC0-EA87-4E1B-839D-65105E488975}"/>
              </a:ext>
            </a:extLst>
          </p:cNvPr>
          <p:cNvCxnSpPr/>
          <p:nvPr/>
        </p:nvCxnSpPr>
        <p:spPr>
          <a:xfrm>
            <a:off x="4266198" y="3222833"/>
            <a:ext cx="369210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658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3">
            <a:extLst>
              <a:ext uri="{FF2B5EF4-FFF2-40B4-BE49-F238E27FC236}">
                <a16:creationId xmlns:a16="http://schemas.microsoft.com/office/drawing/2014/main" id="{6F3D69DB-4F2B-40BF-8199-82648FAAF49B}"/>
              </a:ext>
            </a:extLst>
          </p:cNvPr>
          <p:cNvSpPr txBox="1">
            <a:spLocks/>
          </p:cNvSpPr>
          <p:nvPr/>
        </p:nvSpPr>
        <p:spPr>
          <a:xfrm>
            <a:off x="9005375" y="5972064"/>
            <a:ext cx="3043238" cy="6457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200" dirty="0">
              <a:solidFill>
                <a:srgbClr val="FFA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FA16D3-22E9-4D8C-A258-B3E72E183F8C}"/>
              </a:ext>
            </a:extLst>
          </p:cNvPr>
          <p:cNvSpPr txBox="1"/>
          <p:nvPr/>
        </p:nvSpPr>
        <p:spPr>
          <a:xfrm>
            <a:off x="2618509" y="3110751"/>
            <a:ext cx="7320894" cy="1469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6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발표 준비중입니다</a:t>
            </a:r>
            <a:endParaRPr lang="en-US" altLang="ko-KR" sz="6600" b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5" name="그림 4" descr="텍스트, 컨테이너, 클립아트이(가) 표시된 사진&#10;&#10;자동 생성된 설명">
            <a:extLst>
              <a:ext uri="{FF2B5EF4-FFF2-40B4-BE49-F238E27FC236}">
                <a16:creationId xmlns:a16="http://schemas.microsoft.com/office/drawing/2014/main" id="{CA6A8AED-A776-49D7-983D-A1644185F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699" y="1260163"/>
            <a:ext cx="3724601" cy="185058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459173" y="4671353"/>
            <a:ext cx="3273652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accent4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함께 사는 즐거움</a:t>
            </a:r>
            <a:r>
              <a:rPr lang="en-US" altLang="ko-KR" sz="2000" dirty="0">
                <a:solidFill>
                  <a:schemeClr val="accent4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2000" dirty="0" err="1">
                <a:solidFill>
                  <a:schemeClr val="accent4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애니아파트</a:t>
            </a:r>
            <a:endParaRPr lang="en-US" altLang="ko-KR" sz="2000" dirty="0">
              <a:solidFill>
                <a:schemeClr val="accent4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55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DFA16D3-22E9-4D8C-A258-B3E72E183F8C}"/>
              </a:ext>
            </a:extLst>
          </p:cNvPr>
          <p:cNvSpPr txBox="1"/>
          <p:nvPr/>
        </p:nvSpPr>
        <p:spPr>
          <a:xfrm>
            <a:off x="2323521" y="3154002"/>
            <a:ext cx="7544955" cy="1419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6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시연 준비중입니다</a:t>
            </a:r>
            <a:endParaRPr lang="en-US" altLang="ko-KR" sz="6600" b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5" name="그림 4" descr="텍스트, 컨테이너, 클립아트이(가) 표시된 사진&#10;&#10;자동 생성된 설명">
            <a:extLst>
              <a:ext uri="{FF2B5EF4-FFF2-40B4-BE49-F238E27FC236}">
                <a16:creationId xmlns:a16="http://schemas.microsoft.com/office/drawing/2014/main" id="{CA6A8AED-A776-49D7-983D-A1644185F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699" y="1260163"/>
            <a:ext cx="3724601" cy="185058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459173" y="4671353"/>
            <a:ext cx="3273652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accent4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함께 사는 즐거움</a:t>
            </a:r>
            <a:r>
              <a:rPr lang="en-US" altLang="ko-KR" sz="2000" dirty="0">
                <a:solidFill>
                  <a:schemeClr val="accent4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2000" dirty="0" err="1">
                <a:solidFill>
                  <a:schemeClr val="accent4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애니아파트</a:t>
            </a:r>
            <a:endParaRPr lang="en-US" altLang="ko-KR" sz="2000" dirty="0">
              <a:solidFill>
                <a:schemeClr val="accent4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3289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662" y="1252838"/>
            <a:ext cx="4367838" cy="68965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612832" y="2213531"/>
            <a:ext cx="6737742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accent2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기업맞춤형 전자정부 표준 프레임워크 기반</a:t>
            </a:r>
            <a:endParaRPr lang="en-US" altLang="ko-KR" sz="2800" dirty="0" smtClean="0">
              <a:solidFill>
                <a:schemeClr val="accent2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r>
              <a:rPr lang="en-US" altLang="ko-KR" sz="4000" dirty="0" smtClean="0">
                <a:solidFill>
                  <a:schemeClr val="accent2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4000" dirty="0" smtClean="0">
                <a:solidFill>
                  <a:schemeClr val="accent2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풀</a:t>
            </a:r>
            <a:r>
              <a:rPr lang="en-US" altLang="ko-KR" sz="4000" dirty="0" smtClean="0">
                <a:solidFill>
                  <a:schemeClr val="accent2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-</a:t>
            </a:r>
            <a:r>
              <a:rPr lang="ko-KR" altLang="en-US" sz="4000" dirty="0" smtClean="0">
                <a:solidFill>
                  <a:schemeClr val="accent2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스택 개발자 양성과정 </a:t>
            </a:r>
            <a:r>
              <a:rPr lang="en-US" altLang="ko-KR" sz="4000" dirty="0" smtClean="0">
                <a:solidFill>
                  <a:schemeClr val="accent2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(3</a:t>
            </a:r>
            <a:r>
              <a:rPr lang="ko-KR" altLang="en-US" sz="4000" dirty="0" smtClean="0">
                <a:solidFill>
                  <a:schemeClr val="accent2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</a:t>
            </a:r>
            <a:r>
              <a:rPr lang="en-US" altLang="ko-KR" sz="4000" dirty="0" smtClean="0">
                <a:solidFill>
                  <a:schemeClr val="accent2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</a:t>
            </a:r>
            <a:endParaRPr lang="en-US" altLang="ko-KR" sz="4000" dirty="0">
              <a:solidFill>
                <a:schemeClr val="accent2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AAFACC0-EA87-4E1B-839D-65105E488975}"/>
              </a:ext>
            </a:extLst>
          </p:cNvPr>
          <p:cNvCxnSpPr/>
          <p:nvPr/>
        </p:nvCxnSpPr>
        <p:spPr>
          <a:xfrm>
            <a:off x="4151898" y="3684894"/>
            <a:ext cx="369210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351913" y="4757443"/>
            <a:ext cx="532068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2">
                    <a:lumMod val="5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발표일</a:t>
            </a:r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: 2021.03.12 (</a:t>
            </a:r>
            <a:r>
              <a:rPr lang="ko-KR" altLang="en-US" sz="2400" dirty="0" smtClean="0">
                <a:solidFill>
                  <a:schemeClr val="bg2">
                    <a:lumMod val="5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금</a:t>
            </a:r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</a:t>
            </a:r>
          </a:p>
          <a:p>
            <a:pPr algn="ctr"/>
            <a:r>
              <a:rPr lang="ko-KR" altLang="en-US" sz="2400" dirty="0" smtClean="0">
                <a:solidFill>
                  <a:schemeClr val="bg2">
                    <a:lumMod val="5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교육기간</a:t>
            </a:r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: 2020.07.20 ~ 2021.03.15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FA16D3-22E9-4D8C-A258-B3E72E183F8C}"/>
              </a:ext>
            </a:extLst>
          </p:cNvPr>
          <p:cNvSpPr txBox="1"/>
          <p:nvPr/>
        </p:nvSpPr>
        <p:spPr>
          <a:xfrm>
            <a:off x="2351809" y="3684894"/>
            <a:ext cx="7320894" cy="101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발표 준비중입니다</a:t>
            </a:r>
            <a:endParaRPr lang="en-US" altLang="ko-KR" sz="44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844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DFA16D3-22E9-4D8C-A258-B3E72E183F8C}"/>
              </a:ext>
            </a:extLst>
          </p:cNvPr>
          <p:cNvSpPr txBox="1"/>
          <p:nvPr/>
        </p:nvSpPr>
        <p:spPr>
          <a:xfrm>
            <a:off x="2389909" y="3243570"/>
            <a:ext cx="7632621" cy="977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함께 사는 즐거움</a:t>
            </a:r>
            <a:r>
              <a:rPr lang="en-US" altLang="ko-KR" sz="4400" b="1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4400" b="1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애니아파트</a:t>
            </a:r>
            <a:endParaRPr lang="en-US" altLang="ko-KR" sz="44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5" name="그림 4" descr="텍스트, 컨테이너, 클립아트이(가) 표시된 사진&#10;&#10;자동 생성된 설명">
            <a:extLst>
              <a:ext uri="{FF2B5EF4-FFF2-40B4-BE49-F238E27FC236}">
                <a16:creationId xmlns:a16="http://schemas.microsoft.com/office/drawing/2014/main" id="{CA6A8AED-A776-49D7-983D-A1644185F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699" y="1260163"/>
            <a:ext cx="3724601" cy="185058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345359" y="4229437"/>
            <a:ext cx="3501280" cy="593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아파트 통합 관리 프로그램</a:t>
            </a:r>
            <a:endParaRPr lang="en-US" altLang="ko-KR" sz="2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AAFACC0-EA87-4E1B-839D-65105E488975}"/>
              </a:ext>
            </a:extLst>
          </p:cNvPr>
          <p:cNvCxnSpPr/>
          <p:nvPr/>
        </p:nvCxnSpPr>
        <p:spPr>
          <a:xfrm>
            <a:off x="4266198" y="3222833"/>
            <a:ext cx="369210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201812" y="4822484"/>
            <a:ext cx="178837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FFA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</a:t>
            </a:r>
            <a:r>
              <a:rPr lang="ko-KR" altLang="en-US" dirty="0">
                <a:solidFill>
                  <a:srgbClr val="FFA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팀 </a:t>
            </a:r>
            <a:r>
              <a:rPr lang="en-US" altLang="ko-KR" dirty="0">
                <a:solidFill>
                  <a:srgbClr val="FFA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: Multipart</a:t>
            </a:r>
          </a:p>
        </p:txBody>
      </p:sp>
    </p:spTree>
    <p:extLst>
      <p:ext uri="{BB962C8B-B14F-4D97-AF65-F5344CB8AC3E}">
        <p14:creationId xmlns:p14="http://schemas.microsoft.com/office/powerpoint/2010/main" val="142692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7EC570-3467-459B-ADAC-2AC1224279A4}"/>
              </a:ext>
            </a:extLst>
          </p:cNvPr>
          <p:cNvGrpSpPr/>
          <p:nvPr/>
        </p:nvGrpSpPr>
        <p:grpSpPr>
          <a:xfrm>
            <a:off x="3815706" y="1512287"/>
            <a:ext cx="4971134" cy="649376"/>
            <a:chOff x="1866900" y="1511299"/>
            <a:chExt cx="5816600" cy="1155699"/>
          </a:xfrm>
          <a:solidFill>
            <a:srgbClr val="FBA711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F4521EF-508F-49C8-B786-331061DAF3EE}"/>
                </a:ext>
              </a:extLst>
            </p:cNvPr>
            <p:cNvSpPr/>
            <p:nvPr/>
          </p:nvSpPr>
          <p:spPr>
            <a:xfrm>
              <a:off x="1866900" y="1511299"/>
              <a:ext cx="1168400" cy="11556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4DC6EA9-C5B1-4FF6-8357-BA9D11309047}"/>
                </a:ext>
              </a:extLst>
            </p:cNvPr>
            <p:cNvSpPr/>
            <p:nvPr/>
          </p:nvSpPr>
          <p:spPr>
            <a:xfrm>
              <a:off x="3276600" y="1511299"/>
              <a:ext cx="44069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B3587F4-F3DA-4C5A-AC66-426A97D12C18}"/>
              </a:ext>
            </a:extLst>
          </p:cNvPr>
          <p:cNvSpPr txBox="1"/>
          <p:nvPr/>
        </p:nvSpPr>
        <p:spPr>
          <a:xfrm>
            <a:off x="4155012" y="1573955"/>
            <a:ext cx="312634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5BD8B8-896A-48DA-BE8B-1112BE5818F5}"/>
              </a:ext>
            </a:extLst>
          </p:cNvPr>
          <p:cNvSpPr txBox="1"/>
          <p:nvPr/>
        </p:nvSpPr>
        <p:spPr>
          <a:xfrm>
            <a:off x="5296524" y="1603413"/>
            <a:ext cx="1792235" cy="461665"/>
          </a:xfrm>
          <a:prstGeom prst="rect">
            <a:avLst/>
          </a:prstGeom>
          <a:solidFill>
            <a:srgbClr val="FBA711"/>
          </a:solidFill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팀원 소개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84184DA-1664-4DD0-9928-A1CAD40982A0}"/>
              </a:ext>
            </a:extLst>
          </p:cNvPr>
          <p:cNvSpPr/>
          <p:nvPr/>
        </p:nvSpPr>
        <p:spPr>
          <a:xfrm>
            <a:off x="3815706" y="2356186"/>
            <a:ext cx="998568" cy="64937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1B2866C-F50B-4686-AD29-7DAB2E0E0AA1}"/>
              </a:ext>
            </a:extLst>
          </p:cNvPr>
          <p:cNvSpPr/>
          <p:nvPr/>
        </p:nvSpPr>
        <p:spPr>
          <a:xfrm>
            <a:off x="5031675" y="2356186"/>
            <a:ext cx="3766340" cy="649377"/>
          </a:xfrm>
          <a:prstGeom prst="rect">
            <a:avLst/>
          </a:prstGeom>
          <a:solidFill>
            <a:srgbClr val="FBA71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8B5603-6C49-49DA-8EEF-8A2B49AC9319}"/>
              </a:ext>
            </a:extLst>
          </p:cNvPr>
          <p:cNvSpPr txBox="1"/>
          <p:nvPr/>
        </p:nvSpPr>
        <p:spPr>
          <a:xfrm>
            <a:off x="4099708" y="2417856"/>
            <a:ext cx="407164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</a:t>
            </a:r>
            <a:endParaRPr lang="ko-KR" altLang="en-US" sz="24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E0A2B7-DC29-4752-B424-2D17945B8D78}"/>
              </a:ext>
            </a:extLst>
          </p:cNvPr>
          <p:cNvSpPr txBox="1"/>
          <p:nvPr/>
        </p:nvSpPr>
        <p:spPr>
          <a:xfrm>
            <a:off x="5288769" y="2447314"/>
            <a:ext cx="3291813" cy="461665"/>
          </a:xfrm>
          <a:prstGeom prst="rect">
            <a:avLst/>
          </a:prstGeom>
          <a:solidFill>
            <a:srgbClr val="FBA71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주제 소개 및 선정 이유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A21910F-07EB-4A7F-8C98-BE8092EADBA7}"/>
              </a:ext>
            </a:extLst>
          </p:cNvPr>
          <p:cNvGrpSpPr/>
          <p:nvPr/>
        </p:nvGrpSpPr>
        <p:grpSpPr>
          <a:xfrm>
            <a:off x="3815706" y="3201866"/>
            <a:ext cx="4971134" cy="649376"/>
            <a:chOff x="1866900" y="1511299"/>
            <a:chExt cx="5816600" cy="1155699"/>
          </a:xfrm>
          <a:solidFill>
            <a:srgbClr val="FBA711"/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CA8943B-D390-4FF1-99BF-B7F6E76E7938}"/>
                </a:ext>
              </a:extLst>
            </p:cNvPr>
            <p:cNvSpPr/>
            <p:nvPr/>
          </p:nvSpPr>
          <p:spPr>
            <a:xfrm>
              <a:off x="1866900" y="1511299"/>
              <a:ext cx="1168400" cy="11556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84FD76C-6CAC-4821-AF1F-30195A293883}"/>
                </a:ext>
              </a:extLst>
            </p:cNvPr>
            <p:cNvSpPr/>
            <p:nvPr/>
          </p:nvSpPr>
          <p:spPr>
            <a:xfrm>
              <a:off x="3276600" y="1511299"/>
              <a:ext cx="44069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1DDDE9E-2BCB-4754-8186-F324A952299D}"/>
              </a:ext>
            </a:extLst>
          </p:cNvPr>
          <p:cNvSpPr txBox="1"/>
          <p:nvPr/>
        </p:nvSpPr>
        <p:spPr>
          <a:xfrm>
            <a:off x="4099708" y="3291529"/>
            <a:ext cx="407164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3</a:t>
            </a:r>
            <a:endParaRPr lang="ko-KR" altLang="en-US" sz="24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8EF577-6CB6-43EB-9822-4753C949DC90}"/>
              </a:ext>
            </a:extLst>
          </p:cNvPr>
          <p:cNvSpPr txBox="1"/>
          <p:nvPr/>
        </p:nvSpPr>
        <p:spPr>
          <a:xfrm>
            <a:off x="5312022" y="3283663"/>
            <a:ext cx="2890269" cy="461665"/>
          </a:xfrm>
          <a:prstGeom prst="rect">
            <a:avLst/>
          </a:prstGeom>
          <a:solidFill>
            <a:srgbClr val="FBA711"/>
          </a:solidFill>
        </p:spPr>
        <p:txBody>
          <a:bodyPr wrap="square" rtlCol="0">
            <a:spAutoFit/>
          </a:bodyPr>
          <a:lstStyle/>
          <a:p>
            <a:r>
              <a:rPr lang="ko-KR" altLang="en-US" sz="24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액터별</a:t>
            </a:r>
            <a:r>
              <a: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24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이점</a:t>
            </a:r>
            <a:endParaRPr lang="ko-KR" altLang="en-US" sz="24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71062F5-30BC-436C-AA76-F0D191CB6118}"/>
              </a:ext>
            </a:extLst>
          </p:cNvPr>
          <p:cNvSpPr/>
          <p:nvPr/>
        </p:nvSpPr>
        <p:spPr>
          <a:xfrm>
            <a:off x="3815699" y="4949092"/>
            <a:ext cx="998568" cy="64937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BF62BBE-FE0D-47ED-A7C4-AC65302811D4}"/>
              </a:ext>
            </a:extLst>
          </p:cNvPr>
          <p:cNvSpPr/>
          <p:nvPr/>
        </p:nvSpPr>
        <p:spPr>
          <a:xfrm>
            <a:off x="5031674" y="4949092"/>
            <a:ext cx="3766340" cy="649377"/>
          </a:xfrm>
          <a:prstGeom prst="rect">
            <a:avLst/>
          </a:prstGeom>
          <a:solidFill>
            <a:srgbClr val="FBA71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0881B5-43DD-436D-8953-5F5FDC19AC7B}"/>
              </a:ext>
            </a:extLst>
          </p:cNvPr>
          <p:cNvSpPr txBox="1"/>
          <p:nvPr/>
        </p:nvSpPr>
        <p:spPr>
          <a:xfrm>
            <a:off x="4099701" y="5029424"/>
            <a:ext cx="407164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5</a:t>
            </a:r>
            <a:endParaRPr lang="ko-KR" altLang="en-US" sz="24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7BD419-BD1F-4E29-B8E9-3EFE2582BECF}"/>
              </a:ext>
            </a:extLst>
          </p:cNvPr>
          <p:cNvSpPr txBox="1"/>
          <p:nvPr/>
        </p:nvSpPr>
        <p:spPr>
          <a:xfrm>
            <a:off x="5288769" y="5040220"/>
            <a:ext cx="3050044" cy="461665"/>
          </a:xfrm>
          <a:prstGeom prst="rect">
            <a:avLst/>
          </a:prstGeom>
          <a:solidFill>
            <a:srgbClr val="FBA71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개발 환경 및 도구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3957B47-E36D-4497-B5DB-63FFC6AA301E}"/>
              </a:ext>
            </a:extLst>
          </p:cNvPr>
          <p:cNvGrpSpPr/>
          <p:nvPr/>
        </p:nvGrpSpPr>
        <p:grpSpPr>
          <a:xfrm>
            <a:off x="3815699" y="5792995"/>
            <a:ext cx="4971134" cy="649376"/>
            <a:chOff x="1866900" y="1511299"/>
            <a:chExt cx="5816600" cy="1155699"/>
          </a:xfrm>
          <a:solidFill>
            <a:srgbClr val="FBA711"/>
          </a:solidFill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BC3B4A0-7490-4933-8FAA-CE53C3E32126}"/>
                </a:ext>
              </a:extLst>
            </p:cNvPr>
            <p:cNvSpPr/>
            <p:nvPr/>
          </p:nvSpPr>
          <p:spPr>
            <a:xfrm>
              <a:off x="1866900" y="1511299"/>
              <a:ext cx="1168400" cy="11556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49D981A-5A76-4058-B47E-66CFCF0E1BF1}"/>
                </a:ext>
              </a:extLst>
            </p:cNvPr>
            <p:cNvSpPr/>
            <p:nvPr/>
          </p:nvSpPr>
          <p:spPr>
            <a:xfrm>
              <a:off x="3276600" y="1511299"/>
              <a:ext cx="44069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F96DAB7-AD3C-479B-8274-8AC80EA30E11}"/>
              </a:ext>
            </a:extLst>
          </p:cNvPr>
          <p:cNvSpPr txBox="1"/>
          <p:nvPr/>
        </p:nvSpPr>
        <p:spPr>
          <a:xfrm>
            <a:off x="4099701" y="5882658"/>
            <a:ext cx="407164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6</a:t>
            </a:r>
            <a:endParaRPr lang="ko-KR" altLang="en-US" sz="24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D5C498-0D01-4D7B-8A96-DD8242B3B434}"/>
              </a:ext>
            </a:extLst>
          </p:cNvPr>
          <p:cNvSpPr txBox="1"/>
          <p:nvPr/>
        </p:nvSpPr>
        <p:spPr>
          <a:xfrm>
            <a:off x="5281019" y="5893454"/>
            <a:ext cx="2292978" cy="461665"/>
          </a:xfrm>
          <a:prstGeom prst="rect">
            <a:avLst/>
          </a:prstGeom>
          <a:solidFill>
            <a:srgbClr val="FBA711"/>
          </a:solidFill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산출물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3DBBD9A-3489-41E1-BB10-8875BFEC0B00}"/>
              </a:ext>
            </a:extLst>
          </p:cNvPr>
          <p:cNvGrpSpPr/>
          <p:nvPr/>
        </p:nvGrpSpPr>
        <p:grpSpPr>
          <a:xfrm>
            <a:off x="3815699" y="4093355"/>
            <a:ext cx="4971134" cy="649376"/>
            <a:chOff x="1866900" y="1511299"/>
            <a:chExt cx="5816600" cy="1155699"/>
          </a:xfrm>
          <a:solidFill>
            <a:srgbClr val="FBA711"/>
          </a:solidFill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227FFF6-3030-48D5-A49D-DAEDB00216D4}"/>
                </a:ext>
              </a:extLst>
            </p:cNvPr>
            <p:cNvSpPr/>
            <p:nvPr/>
          </p:nvSpPr>
          <p:spPr>
            <a:xfrm>
              <a:off x="1866900" y="1511299"/>
              <a:ext cx="1168400" cy="11556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3C34F05-79C4-4F21-A2CA-8D498C56A446}"/>
                </a:ext>
              </a:extLst>
            </p:cNvPr>
            <p:cNvSpPr/>
            <p:nvPr/>
          </p:nvSpPr>
          <p:spPr>
            <a:xfrm>
              <a:off x="3276600" y="1511299"/>
              <a:ext cx="44069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B79011EB-A4A3-415C-93B1-7B8D7797FD6F}"/>
              </a:ext>
            </a:extLst>
          </p:cNvPr>
          <p:cNvSpPr txBox="1"/>
          <p:nvPr/>
        </p:nvSpPr>
        <p:spPr>
          <a:xfrm>
            <a:off x="4099701" y="4173687"/>
            <a:ext cx="407164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4</a:t>
            </a:r>
            <a:endParaRPr lang="ko-KR" altLang="en-US" sz="24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7A185F6-2EB3-4FC7-B131-6A8A3B56F30C}"/>
              </a:ext>
            </a:extLst>
          </p:cNvPr>
          <p:cNvSpPr txBox="1"/>
          <p:nvPr/>
        </p:nvSpPr>
        <p:spPr>
          <a:xfrm>
            <a:off x="5312015" y="4175152"/>
            <a:ext cx="2890269" cy="461665"/>
          </a:xfrm>
          <a:prstGeom prst="rect">
            <a:avLst/>
          </a:prstGeom>
          <a:solidFill>
            <a:srgbClr val="FBA711"/>
          </a:solidFill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개발 일정</a:t>
            </a:r>
          </a:p>
        </p:txBody>
      </p:sp>
      <p:pic>
        <p:nvPicPr>
          <p:cNvPr id="41" name="그림 40" descr="텍스트, 컨테이너, 클립아트이(가) 표시된 사진&#10;&#10;자동 생성된 설명">
            <a:extLst>
              <a:ext uri="{FF2B5EF4-FFF2-40B4-BE49-F238E27FC236}">
                <a16:creationId xmlns:a16="http://schemas.microsoft.com/office/drawing/2014/main" id="{CA6A8AED-A776-49D7-983D-A1644185F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877" y="226226"/>
            <a:ext cx="2097527" cy="10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AAFACC0-EA87-4E1B-839D-65105E488975}"/>
              </a:ext>
            </a:extLst>
          </p:cNvPr>
          <p:cNvCxnSpPr/>
          <p:nvPr/>
        </p:nvCxnSpPr>
        <p:spPr>
          <a:xfrm>
            <a:off x="412235" y="1129563"/>
            <a:ext cx="11317948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2F9C62B1-5F91-4219-8F1C-01B3182486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01" r="9014"/>
          <a:stretch/>
        </p:blipFill>
        <p:spPr>
          <a:xfrm>
            <a:off x="7424778" y="3027587"/>
            <a:ext cx="1794869" cy="23409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6F593C5-B459-42EE-9763-1BC4C3B017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47" t="3102" r="16734"/>
          <a:stretch/>
        </p:blipFill>
        <p:spPr>
          <a:xfrm>
            <a:off x="5201187" y="3027334"/>
            <a:ext cx="1789612" cy="234097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5EA65E9-0238-458D-9624-15AECAD56B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30" t="5923" r="11851"/>
          <a:stretch/>
        </p:blipFill>
        <p:spPr>
          <a:xfrm>
            <a:off x="635791" y="3034125"/>
            <a:ext cx="1789612" cy="233418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93EE5D6-0811-46E6-9431-C6DF206372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097" r="12231"/>
          <a:stretch/>
        </p:blipFill>
        <p:spPr>
          <a:xfrm>
            <a:off x="9705695" y="3027582"/>
            <a:ext cx="1789612" cy="234098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9ABD463-3E35-486A-A799-6B26CBED7C2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40" t="5578" r="15905"/>
          <a:stretch/>
        </p:blipFill>
        <p:spPr>
          <a:xfrm>
            <a:off x="2925510" y="3027329"/>
            <a:ext cx="1784372" cy="2340981"/>
          </a:xfrm>
          <a:prstGeom prst="rect">
            <a:avLst/>
          </a:prstGeom>
        </p:spPr>
      </p:pic>
      <p:pic>
        <p:nvPicPr>
          <p:cNvPr id="25" name="그림 24" descr="텍스트, 컨테이너, 클립아트이(가) 표시된 사진&#10;&#10;자동 생성된 설명">
            <a:extLst>
              <a:ext uri="{FF2B5EF4-FFF2-40B4-BE49-F238E27FC236}">
                <a16:creationId xmlns:a16="http://schemas.microsoft.com/office/drawing/2014/main" id="{D9BFCF0D-281D-4534-9336-25A44679A1E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2" t="-5391" r="34427" b="34659"/>
          <a:stretch/>
        </p:blipFill>
        <p:spPr>
          <a:xfrm>
            <a:off x="451558" y="297721"/>
            <a:ext cx="682497" cy="66884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ED48226-3773-450B-8B85-986E4A7F5B0A}"/>
              </a:ext>
            </a:extLst>
          </p:cNvPr>
          <p:cNvSpPr txBox="1"/>
          <p:nvPr/>
        </p:nvSpPr>
        <p:spPr>
          <a:xfrm>
            <a:off x="1134055" y="424420"/>
            <a:ext cx="21451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1. </a:t>
            </a:r>
            <a:r>
              <a:rPr lang="ko-KR" altLang="en-US" sz="3000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팀원 소개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7FC77B1-C7D4-49E6-B341-C2DC088FA806}"/>
              </a:ext>
            </a:extLst>
          </p:cNvPr>
          <p:cNvSpPr/>
          <p:nvPr/>
        </p:nvSpPr>
        <p:spPr>
          <a:xfrm>
            <a:off x="635791" y="2461743"/>
            <a:ext cx="1789612" cy="572381"/>
          </a:xfrm>
          <a:prstGeom prst="rect">
            <a:avLst/>
          </a:prstGeom>
          <a:solidFill>
            <a:srgbClr val="FDC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2800" dirty="0" err="1">
                <a:solidFill>
                  <a:schemeClr val="bg2">
                    <a:lumMod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이경륜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F4BD68A-1D77-4830-93DE-9F86EB541F7E}"/>
              </a:ext>
            </a:extLst>
          </p:cNvPr>
          <p:cNvSpPr/>
          <p:nvPr/>
        </p:nvSpPr>
        <p:spPr>
          <a:xfrm>
            <a:off x="635791" y="2094521"/>
            <a:ext cx="1789612" cy="367222"/>
          </a:xfrm>
          <a:prstGeom prst="rect">
            <a:avLst/>
          </a:prstGeom>
          <a:solidFill>
            <a:srgbClr val="5D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PL</a:t>
            </a:r>
            <a:endParaRPr lang="ko-KR" altLang="en-US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16FD1A7-CC78-44E0-B949-9E4F58EFFBC6}"/>
              </a:ext>
            </a:extLst>
          </p:cNvPr>
          <p:cNvSpPr/>
          <p:nvPr/>
        </p:nvSpPr>
        <p:spPr>
          <a:xfrm>
            <a:off x="2920270" y="2461743"/>
            <a:ext cx="1789612" cy="572381"/>
          </a:xfrm>
          <a:prstGeom prst="rect">
            <a:avLst/>
          </a:prstGeom>
          <a:solidFill>
            <a:srgbClr val="FDC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박찬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076EA10-889E-469A-BFF8-5C37A7A4FAE7}"/>
              </a:ext>
            </a:extLst>
          </p:cNvPr>
          <p:cNvSpPr/>
          <p:nvPr/>
        </p:nvSpPr>
        <p:spPr>
          <a:xfrm>
            <a:off x="2920270" y="2094521"/>
            <a:ext cx="1789612" cy="367222"/>
          </a:xfrm>
          <a:prstGeom prst="rect">
            <a:avLst/>
          </a:prstGeom>
          <a:solidFill>
            <a:srgbClr val="5D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TA</a:t>
            </a:r>
            <a:endParaRPr lang="ko-KR" altLang="en-US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B46C03C-059B-4F6A-AFED-37D0F7E7D8DC}"/>
              </a:ext>
            </a:extLst>
          </p:cNvPr>
          <p:cNvSpPr/>
          <p:nvPr/>
        </p:nvSpPr>
        <p:spPr>
          <a:xfrm>
            <a:off x="5201187" y="2454953"/>
            <a:ext cx="1789612" cy="572381"/>
          </a:xfrm>
          <a:prstGeom prst="rect">
            <a:avLst/>
          </a:prstGeom>
          <a:solidFill>
            <a:srgbClr val="FDC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박지수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990D0A0-2BDC-4E88-BC36-2297042A2BA5}"/>
              </a:ext>
            </a:extLst>
          </p:cNvPr>
          <p:cNvSpPr/>
          <p:nvPr/>
        </p:nvSpPr>
        <p:spPr>
          <a:xfrm>
            <a:off x="5201187" y="2087731"/>
            <a:ext cx="1789612" cy="367222"/>
          </a:xfrm>
          <a:prstGeom prst="rect">
            <a:avLst/>
          </a:prstGeom>
          <a:solidFill>
            <a:srgbClr val="5D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DA</a:t>
            </a:r>
            <a:endParaRPr lang="ko-KR" altLang="en-US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7BCDCFC-1584-4B8D-AF03-4FA70D9D7FED}"/>
              </a:ext>
            </a:extLst>
          </p:cNvPr>
          <p:cNvSpPr/>
          <p:nvPr/>
        </p:nvSpPr>
        <p:spPr>
          <a:xfrm>
            <a:off x="7424778" y="2459623"/>
            <a:ext cx="1789612" cy="572381"/>
          </a:xfrm>
          <a:prstGeom prst="rect">
            <a:avLst/>
          </a:prstGeom>
          <a:solidFill>
            <a:srgbClr val="FDC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박정민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97719A1-E149-4A12-B4E8-064C2655E674}"/>
              </a:ext>
            </a:extLst>
          </p:cNvPr>
          <p:cNvSpPr/>
          <p:nvPr/>
        </p:nvSpPr>
        <p:spPr>
          <a:xfrm>
            <a:off x="7424778" y="2092401"/>
            <a:ext cx="1789612" cy="367222"/>
          </a:xfrm>
          <a:prstGeom prst="rect">
            <a:avLst/>
          </a:prstGeom>
          <a:solidFill>
            <a:srgbClr val="5D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UA</a:t>
            </a:r>
            <a:endParaRPr lang="ko-KR" altLang="en-US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1543562-CA16-4CD1-8279-D2D93EF26101}"/>
              </a:ext>
            </a:extLst>
          </p:cNvPr>
          <p:cNvSpPr/>
          <p:nvPr/>
        </p:nvSpPr>
        <p:spPr>
          <a:xfrm>
            <a:off x="9705694" y="2454953"/>
            <a:ext cx="1789612" cy="572381"/>
          </a:xfrm>
          <a:prstGeom prst="rect">
            <a:avLst/>
          </a:prstGeom>
          <a:solidFill>
            <a:srgbClr val="FDC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이미정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2F4E686-B77C-480B-950B-804127907899}"/>
              </a:ext>
            </a:extLst>
          </p:cNvPr>
          <p:cNvSpPr/>
          <p:nvPr/>
        </p:nvSpPr>
        <p:spPr>
          <a:xfrm>
            <a:off x="9705694" y="2087731"/>
            <a:ext cx="1789612" cy="367222"/>
          </a:xfrm>
          <a:prstGeom prst="rect">
            <a:avLst/>
          </a:prstGeom>
          <a:solidFill>
            <a:srgbClr val="5D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AA</a:t>
            </a:r>
            <a:endParaRPr lang="ko-KR" altLang="en-US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362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양쪽 대괄호 26">
            <a:extLst>
              <a:ext uri="{FF2B5EF4-FFF2-40B4-BE49-F238E27FC236}">
                <a16:creationId xmlns:a16="http://schemas.microsoft.com/office/drawing/2014/main" id="{B23D6E96-2753-4357-8766-46980D89C3D2}"/>
              </a:ext>
            </a:extLst>
          </p:cNvPr>
          <p:cNvSpPr/>
          <p:nvPr/>
        </p:nvSpPr>
        <p:spPr>
          <a:xfrm>
            <a:off x="584330" y="1792305"/>
            <a:ext cx="10968381" cy="1818239"/>
          </a:xfrm>
          <a:prstGeom prst="bracketPair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ko-KR" altLang="en-US" sz="4400" b="1" dirty="0">
                <a:solidFill>
                  <a:schemeClr val="bg2">
                    <a:lumMod val="1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   </a:t>
            </a:r>
            <a:r>
              <a:rPr lang="ko-KR" altLang="en-US" sz="5400" b="1" dirty="0">
                <a:solidFill>
                  <a:schemeClr val="bg2">
                    <a:lumMod val="1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ANY APART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6FD4E7-E830-44B5-9A49-22050B29D247}"/>
              </a:ext>
            </a:extLst>
          </p:cNvPr>
          <p:cNvSpPr txBox="1"/>
          <p:nvPr/>
        </p:nvSpPr>
        <p:spPr>
          <a:xfrm>
            <a:off x="6161903" y="2095355"/>
            <a:ext cx="4540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시간</a:t>
            </a: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과 </a:t>
            </a:r>
            <a:r>
              <a:rPr lang="ko-KR" altLang="en-US" b="1" dirty="0">
                <a:solidFill>
                  <a:schemeClr val="accent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장소</a:t>
            </a: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에 구애없이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누구나</a:t>
            </a:r>
            <a:r>
              <a:rPr lang="ko-KR" altLang="en-US" b="1" dirty="0">
                <a:solidFill>
                  <a:srgbClr val="7E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사용할 수 있는</a:t>
            </a:r>
            <a:endParaRPr lang="en-US" altLang="ko-KR" b="1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B15F97-6DA6-4DF0-A88D-D68D707DF094}"/>
              </a:ext>
            </a:extLst>
          </p:cNvPr>
          <p:cNvSpPr/>
          <p:nvPr/>
        </p:nvSpPr>
        <p:spPr>
          <a:xfrm>
            <a:off x="5627778" y="2617581"/>
            <a:ext cx="1672038" cy="680653"/>
          </a:xfrm>
          <a:prstGeom prst="rect">
            <a:avLst/>
          </a:prstGeom>
          <a:solidFill>
            <a:srgbClr val="595959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A3E7F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Anytime</a:t>
            </a:r>
            <a:endParaRPr lang="ko-KR" altLang="en-US" sz="2400" b="1" dirty="0">
              <a:solidFill>
                <a:srgbClr val="A3E7F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BD301E-3244-4AB1-AE12-6CAA6D17FA0D}"/>
              </a:ext>
            </a:extLst>
          </p:cNvPr>
          <p:cNvSpPr/>
          <p:nvPr/>
        </p:nvSpPr>
        <p:spPr>
          <a:xfrm>
            <a:off x="7596027" y="2624595"/>
            <a:ext cx="1672038" cy="680653"/>
          </a:xfrm>
          <a:prstGeom prst="rect">
            <a:avLst/>
          </a:prstGeom>
          <a:solidFill>
            <a:srgbClr val="595959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FDCD77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Anywhere</a:t>
            </a:r>
            <a:endParaRPr lang="ko-KR" altLang="en-US" sz="2400" b="1" dirty="0">
              <a:solidFill>
                <a:srgbClr val="FDCD77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4A3D5E4-F0BE-44CA-9633-2FFA51196539}"/>
              </a:ext>
            </a:extLst>
          </p:cNvPr>
          <p:cNvSpPr/>
          <p:nvPr/>
        </p:nvSpPr>
        <p:spPr>
          <a:xfrm>
            <a:off x="9544763" y="2611391"/>
            <a:ext cx="1672038" cy="680653"/>
          </a:xfrm>
          <a:prstGeom prst="rect">
            <a:avLst/>
          </a:prstGeom>
          <a:solidFill>
            <a:srgbClr val="595959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Anyone</a:t>
            </a:r>
            <a:endParaRPr lang="ko-KR" altLang="en-US" sz="2400" b="1" dirty="0">
              <a:solidFill>
                <a:schemeClr val="accent6">
                  <a:lumMod val="40000"/>
                  <a:lumOff val="60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730803-47BC-429A-9F02-137075D38369}"/>
              </a:ext>
            </a:extLst>
          </p:cNvPr>
          <p:cNvSpPr/>
          <p:nvPr/>
        </p:nvSpPr>
        <p:spPr>
          <a:xfrm>
            <a:off x="1807850" y="4751506"/>
            <a:ext cx="8419770" cy="939489"/>
          </a:xfrm>
          <a:prstGeom prst="rect">
            <a:avLst/>
          </a:prstGeom>
          <a:solidFill>
            <a:srgbClr val="3E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rgbClr val="EE9A04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아파트 통합 관리 프로그램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2B62E1-0FF0-4C42-B1B8-DA2E1614BE3F}"/>
              </a:ext>
            </a:extLst>
          </p:cNvPr>
          <p:cNvSpPr txBox="1"/>
          <p:nvPr/>
        </p:nvSpPr>
        <p:spPr>
          <a:xfrm>
            <a:off x="2883971" y="4123510"/>
            <a:ext cx="62675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시설관리프로그램 + 입주민커뮤니티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AAFACC0-EA87-4E1B-839D-65105E488975}"/>
              </a:ext>
            </a:extLst>
          </p:cNvPr>
          <p:cNvCxnSpPr/>
          <p:nvPr/>
        </p:nvCxnSpPr>
        <p:spPr>
          <a:xfrm>
            <a:off x="412235" y="1129563"/>
            <a:ext cx="11317948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 descr="텍스트, 컨테이너, 클립아트이(가) 표시된 사진&#10;&#10;자동 생성된 설명">
            <a:extLst>
              <a:ext uri="{FF2B5EF4-FFF2-40B4-BE49-F238E27FC236}">
                <a16:creationId xmlns:a16="http://schemas.microsoft.com/office/drawing/2014/main" id="{D9BFCF0D-281D-4534-9336-25A44679A1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2" t="-5391" r="34427" b="34659"/>
          <a:stretch/>
        </p:blipFill>
        <p:spPr>
          <a:xfrm>
            <a:off x="451558" y="297721"/>
            <a:ext cx="682497" cy="66884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ED48226-3773-450B-8B85-986E4A7F5B0A}"/>
              </a:ext>
            </a:extLst>
          </p:cNvPr>
          <p:cNvSpPr txBox="1"/>
          <p:nvPr/>
        </p:nvSpPr>
        <p:spPr>
          <a:xfrm>
            <a:off x="1134055" y="424420"/>
            <a:ext cx="41809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2. </a:t>
            </a:r>
            <a:r>
              <a:rPr lang="ko-KR" altLang="en-US" sz="3000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주제 소개 및 선정 이유</a:t>
            </a:r>
          </a:p>
        </p:txBody>
      </p:sp>
    </p:spTree>
    <p:extLst>
      <p:ext uri="{BB962C8B-B14F-4D97-AF65-F5344CB8AC3E}">
        <p14:creationId xmlns:p14="http://schemas.microsoft.com/office/powerpoint/2010/main" val="795864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E7EA969-5DE0-40A4-9CB7-681D36AB5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156" y="2136072"/>
            <a:ext cx="2719966" cy="3733285"/>
          </a:xfrm>
          <a:prstGeom prst="rect">
            <a:avLst/>
          </a:prstGeom>
        </p:spPr>
      </p:pic>
      <p:pic>
        <p:nvPicPr>
          <p:cNvPr id="2050" name="Picture 2" descr="Header">
            <a:extLst>
              <a:ext uri="{FF2B5EF4-FFF2-40B4-BE49-F238E27FC236}">
                <a16:creationId xmlns:a16="http://schemas.microsoft.com/office/drawing/2014/main" id="{4811E7ED-1443-41B4-A252-546E8BE1F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457" y="3471262"/>
            <a:ext cx="2120497" cy="70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D7A4D57-1615-4EC7-9261-ED8B6703E75A}"/>
              </a:ext>
            </a:extLst>
          </p:cNvPr>
          <p:cNvSpPr/>
          <p:nvPr/>
        </p:nvSpPr>
        <p:spPr>
          <a:xfrm>
            <a:off x="1222669" y="2026762"/>
            <a:ext cx="3225695" cy="4306152"/>
          </a:xfrm>
          <a:prstGeom prst="rect">
            <a:avLst/>
          </a:pr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5FAFD74-3D6A-4E2B-80E4-7D9633077CA8}"/>
              </a:ext>
            </a:extLst>
          </p:cNvPr>
          <p:cNvCxnSpPr/>
          <p:nvPr/>
        </p:nvCxnSpPr>
        <p:spPr>
          <a:xfrm>
            <a:off x="412235" y="1129563"/>
            <a:ext cx="11317948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 descr="텍스트, 컨테이너, 클립아트이(가) 표시된 사진&#10;&#10;자동 생성된 설명">
            <a:extLst>
              <a:ext uri="{FF2B5EF4-FFF2-40B4-BE49-F238E27FC236}">
                <a16:creationId xmlns:a16="http://schemas.microsoft.com/office/drawing/2014/main" id="{9A9D4826-C296-48E3-BBFA-CC6CAB9783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2" t="-5391" r="34427" b="34659"/>
          <a:stretch/>
        </p:blipFill>
        <p:spPr>
          <a:xfrm>
            <a:off x="451558" y="297721"/>
            <a:ext cx="682497" cy="66884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1CC2C25-537F-402F-BFB5-3DBF85EDD24D}"/>
              </a:ext>
            </a:extLst>
          </p:cNvPr>
          <p:cNvSpPr txBox="1"/>
          <p:nvPr/>
        </p:nvSpPr>
        <p:spPr>
          <a:xfrm>
            <a:off x="1134055" y="424420"/>
            <a:ext cx="41809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2. </a:t>
            </a:r>
            <a:r>
              <a:rPr lang="ko-KR" altLang="en-US" sz="3000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주제 소개 및 선정 이유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516B93-AE27-47CD-B5E7-68ECB3CCC500}"/>
              </a:ext>
            </a:extLst>
          </p:cNvPr>
          <p:cNvSpPr txBox="1"/>
          <p:nvPr/>
        </p:nvSpPr>
        <p:spPr>
          <a:xfrm>
            <a:off x="1553939" y="1407375"/>
            <a:ext cx="264240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기존 프로그램</a:t>
            </a:r>
            <a:endParaRPr lang="en-US" altLang="ko-KR" sz="24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516B93-AE27-47CD-B5E7-68ECB3CCC500}"/>
              </a:ext>
            </a:extLst>
          </p:cNvPr>
          <p:cNvSpPr txBox="1"/>
          <p:nvPr/>
        </p:nvSpPr>
        <p:spPr>
          <a:xfrm>
            <a:off x="7483931" y="1407375"/>
            <a:ext cx="293058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err="1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AnyApart</a:t>
            </a:r>
            <a:endParaRPr lang="en-US" altLang="ko-KR" sz="24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5FE0FB-879D-425E-917E-2F615482DAF3}"/>
              </a:ext>
            </a:extLst>
          </p:cNvPr>
          <p:cNvSpPr txBox="1"/>
          <p:nvPr/>
        </p:nvSpPr>
        <p:spPr>
          <a:xfrm>
            <a:off x="7171495" y="5169343"/>
            <a:ext cx="3555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Software-as-a-Service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730803-47BC-429A-9F02-137075D38369}"/>
              </a:ext>
            </a:extLst>
          </p:cNvPr>
          <p:cNvSpPr/>
          <p:nvPr/>
        </p:nvSpPr>
        <p:spPr>
          <a:xfrm>
            <a:off x="5271553" y="3348473"/>
            <a:ext cx="1076752" cy="787761"/>
          </a:xfrm>
          <a:prstGeom prst="rect">
            <a:avLst/>
          </a:prstGeom>
          <a:solidFill>
            <a:srgbClr val="3E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rgbClr val="EE9A04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vs</a:t>
            </a:r>
            <a:endParaRPr lang="ko-KR" altLang="en-US" sz="4800" dirty="0">
              <a:solidFill>
                <a:srgbClr val="EE9A04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423" y="2026762"/>
            <a:ext cx="4093536" cy="29622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5FE0FB-879D-425E-917E-2F615482DAF3}"/>
              </a:ext>
            </a:extLst>
          </p:cNvPr>
          <p:cNvSpPr txBox="1"/>
          <p:nvPr/>
        </p:nvSpPr>
        <p:spPr>
          <a:xfrm>
            <a:off x="6822680" y="5686583"/>
            <a:ext cx="4253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별도의 설치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관리 부담없이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클라우드를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통해 이용할 수 있는 소프트웨어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9284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087" y="2275822"/>
            <a:ext cx="2295845" cy="241016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338" y="2275822"/>
            <a:ext cx="1933845" cy="23911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92B62E1-0FF0-4C42-B1B8-DA2E1614BE3F}"/>
              </a:ext>
            </a:extLst>
          </p:cNvPr>
          <p:cNvSpPr txBox="1"/>
          <p:nvPr/>
        </p:nvSpPr>
        <p:spPr>
          <a:xfrm>
            <a:off x="8159859" y="5241240"/>
            <a:ext cx="3426915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관리비부터 커뮤니티까지</a:t>
            </a:r>
            <a:endParaRPr lang="en-US" altLang="ko-KR" b="1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코로나 시대 비대면 업무처리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2B62E1-0FF0-4C42-B1B8-DA2E1614BE3F}"/>
              </a:ext>
            </a:extLst>
          </p:cNvPr>
          <p:cNvSpPr txBox="1"/>
          <p:nvPr/>
        </p:nvSpPr>
        <p:spPr>
          <a:xfrm>
            <a:off x="4178148" y="5239129"/>
            <a:ext cx="3786122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행정 업무와 입주민 소통창구까지</a:t>
            </a:r>
            <a:endParaRPr lang="en-US" altLang="ko-KR" b="1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설치 걱정 없이 어디서나 업무처리</a:t>
            </a:r>
            <a:endParaRPr lang="en-US" altLang="ko-KR" b="1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b="1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1" r="22145"/>
          <a:stretch/>
        </p:blipFill>
        <p:spPr>
          <a:xfrm>
            <a:off x="993146" y="2473813"/>
            <a:ext cx="2299854" cy="230522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A516B93-AE27-47CD-B5E7-68ECB3CCC500}"/>
              </a:ext>
            </a:extLst>
          </p:cNvPr>
          <p:cNvSpPr txBox="1"/>
          <p:nvPr/>
        </p:nvSpPr>
        <p:spPr>
          <a:xfrm>
            <a:off x="8552117" y="1637326"/>
            <a:ext cx="264240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아파트 입주민</a:t>
            </a:r>
            <a:endParaRPr lang="en-US" altLang="ko-KR" sz="24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516B93-AE27-47CD-B5E7-68ECB3CCC500}"/>
              </a:ext>
            </a:extLst>
          </p:cNvPr>
          <p:cNvSpPr txBox="1"/>
          <p:nvPr/>
        </p:nvSpPr>
        <p:spPr>
          <a:xfrm>
            <a:off x="905362" y="1635513"/>
            <a:ext cx="264240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벤더</a:t>
            </a:r>
            <a:endParaRPr lang="en-US" altLang="ko-KR" sz="24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516B93-AE27-47CD-B5E7-68ECB3CCC500}"/>
              </a:ext>
            </a:extLst>
          </p:cNvPr>
          <p:cNvSpPr txBox="1"/>
          <p:nvPr/>
        </p:nvSpPr>
        <p:spPr>
          <a:xfrm>
            <a:off x="4514667" y="1629262"/>
            <a:ext cx="293058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아파트 관리사무소</a:t>
            </a:r>
            <a:endParaRPr lang="en-US" altLang="ko-KR" sz="24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2B62E1-0FF0-4C42-B1B8-DA2E1614BE3F}"/>
              </a:ext>
            </a:extLst>
          </p:cNvPr>
          <p:cNvSpPr txBox="1"/>
          <p:nvPr/>
        </p:nvSpPr>
        <p:spPr>
          <a:xfrm>
            <a:off x="177510" y="5241240"/>
            <a:ext cx="39311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아파트 관련 빅데이터 축적 가능</a:t>
            </a:r>
            <a:endParaRPr lang="en-US" altLang="ko-KR" b="1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응용프로그램 </a:t>
            </a: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제공자로서</a:t>
            </a:r>
            <a:r>
              <a:rPr lang="en-US" altLang="ko-KR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b="1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이익 창출</a:t>
            </a:r>
            <a:endParaRPr lang="en-US" altLang="ko-KR" b="1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AAFACC0-EA87-4E1B-839D-65105E488975}"/>
              </a:ext>
            </a:extLst>
          </p:cNvPr>
          <p:cNvCxnSpPr/>
          <p:nvPr/>
        </p:nvCxnSpPr>
        <p:spPr>
          <a:xfrm>
            <a:off x="412235" y="1129563"/>
            <a:ext cx="11317948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 descr="텍스트, 컨테이너, 클립아트이(가) 표시된 사진&#10;&#10;자동 생성된 설명">
            <a:extLst>
              <a:ext uri="{FF2B5EF4-FFF2-40B4-BE49-F238E27FC236}">
                <a16:creationId xmlns:a16="http://schemas.microsoft.com/office/drawing/2014/main" id="{D9BFCF0D-281D-4534-9336-25A44679A1E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2" t="-5391" r="34427" b="34659"/>
          <a:stretch/>
        </p:blipFill>
        <p:spPr>
          <a:xfrm>
            <a:off x="451558" y="297721"/>
            <a:ext cx="682497" cy="66884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ED48226-3773-450B-8B85-986E4A7F5B0A}"/>
              </a:ext>
            </a:extLst>
          </p:cNvPr>
          <p:cNvSpPr txBox="1"/>
          <p:nvPr/>
        </p:nvSpPr>
        <p:spPr>
          <a:xfrm>
            <a:off x="1134055" y="424420"/>
            <a:ext cx="24945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3. </a:t>
            </a:r>
            <a:r>
              <a:rPr lang="ko-KR" altLang="en-US" sz="3000" dirty="0" err="1" smtClean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액터별</a:t>
            </a:r>
            <a:r>
              <a:rPr lang="ko-KR" altLang="en-US" sz="3000" dirty="0" smtClean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이점</a:t>
            </a:r>
            <a:endParaRPr lang="ko-KR" altLang="en-US" sz="3000" dirty="0">
              <a:solidFill>
                <a:schemeClr val="bg2">
                  <a:lumMod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1406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37829"/>
              </p:ext>
            </p:extLst>
          </p:nvPr>
        </p:nvGraphicFramePr>
        <p:xfrm>
          <a:off x="415190" y="2212235"/>
          <a:ext cx="3539004" cy="419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05572">
                  <a:extLst>
                    <a:ext uri="{9D8B030D-6E8A-4147-A177-3AD203B41FA5}">
                      <a16:colId xmlns:a16="http://schemas.microsoft.com/office/drawing/2014/main" val="871734673"/>
                    </a:ext>
                  </a:extLst>
                </a:gridCol>
                <a:gridCol w="505572">
                  <a:extLst>
                    <a:ext uri="{9D8B030D-6E8A-4147-A177-3AD203B41FA5}">
                      <a16:colId xmlns:a16="http://schemas.microsoft.com/office/drawing/2014/main" val="3778871146"/>
                    </a:ext>
                  </a:extLst>
                </a:gridCol>
                <a:gridCol w="505572">
                  <a:extLst>
                    <a:ext uri="{9D8B030D-6E8A-4147-A177-3AD203B41FA5}">
                      <a16:colId xmlns:a16="http://schemas.microsoft.com/office/drawing/2014/main" val="335598955"/>
                    </a:ext>
                  </a:extLst>
                </a:gridCol>
                <a:gridCol w="505572">
                  <a:extLst>
                    <a:ext uri="{9D8B030D-6E8A-4147-A177-3AD203B41FA5}">
                      <a16:colId xmlns:a16="http://schemas.microsoft.com/office/drawing/2014/main" val="3631246934"/>
                    </a:ext>
                  </a:extLst>
                </a:gridCol>
                <a:gridCol w="505572">
                  <a:extLst>
                    <a:ext uri="{9D8B030D-6E8A-4147-A177-3AD203B41FA5}">
                      <a16:colId xmlns:a16="http://schemas.microsoft.com/office/drawing/2014/main" val="3686039294"/>
                    </a:ext>
                  </a:extLst>
                </a:gridCol>
                <a:gridCol w="505572">
                  <a:extLst>
                    <a:ext uri="{9D8B030D-6E8A-4147-A177-3AD203B41FA5}">
                      <a16:colId xmlns:a16="http://schemas.microsoft.com/office/drawing/2014/main" val="1096935977"/>
                    </a:ext>
                  </a:extLst>
                </a:gridCol>
                <a:gridCol w="505572">
                  <a:extLst>
                    <a:ext uri="{9D8B030D-6E8A-4147-A177-3AD203B41FA5}">
                      <a16:colId xmlns:a16="http://schemas.microsoft.com/office/drawing/2014/main" val="1088354245"/>
                    </a:ext>
                  </a:extLst>
                </a:gridCol>
              </a:tblGrid>
              <a:tr h="3747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일</a:t>
                      </a:r>
                    </a:p>
                  </a:txBody>
                  <a:tcPr marL="86484" marR="86484" marT="43242" marB="43242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</a:p>
                  </a:txBody>
                  <a:tcPr marL="86484" marR="86484" marT="43242" marB="43242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화</a:t>
                      </a:r>
                    </a:p>
                  </a:txBody>
                  <a:tcPr marL="86484" marR="86484" marT="43242" marB="43242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수</a:t>
                      </a:r>
                    </a:p>
                  </a:txBody>
                  <a:tcPr marL="86484" marR="86484" marT="43242" marB="43242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목</a:t>
                      </a:r>
                    </a:p>
                  </a:txBody>
                  <a:tcPr marL="86484" marR="86484" marT="43242" marB="43242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금</a:t>
                      </a:r>
                    </a:p>
                  </a:txBody>
                  <a:tcPr marL="86484" marR="86484" marT="43242" marB="43242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토</a:t>
                      </a:r>
                    </a:p>
                  </a:txBody>
                  <a:tcPr marL="86484" marR="86484" marT="43242" marB="43242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34350"/>
                  </a:ext>
                </a:extLst>
              </a:tr>
              <a:tr h="763411"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FF0000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rgbClr val="00B0F0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</a:t>
                      </a:r>
                      <a:endParaRPr lang="ko-KR" altLang="en-US" sz="900" b="1" dirty="0">
                        <a:solidFill>
                          <a:srgbClr val="00B0F0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extLst>
                  <a:ext uri="{0D108BD9-81ED-4DB2-BD59-A6C34878D82A}">
                    <a16:rowId xmlns:a16="http://schemas.microsoft.com/office/drawing/2014/main" val="1837700103"/>
                  </a:ext>
                </a:extLst>
              </a:tr>
              <a:tr h="7634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endParaRPr lang="ko-KR" altLang="en-US" sz="900" b="1" dirty="0">
                        <a:solidFill>
                          <a:srgbClr val="FF0000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4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5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6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7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8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rgbClr val="00B0F0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9</a:t>
                      </a:r>
                      <a:endParaRPr lang="ko-KR" altLang="en-US" sz="900" b="1" dirty="0">
                        <a:solidFill>
                          <a:srgbClr val="00B0F0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extLst>
                  <a:ext uri="{0D108BD9-81ED-4DB2-BD59-A6C34878D82A}">
                    <a16:rowId xmlns:a16="http://schemas.microsoft.com/office/drawing/2014/main" val="3307360391"/>
                  </a:ext>
                </a:extLst>
              </a:tr>
              <a:tr h="7634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10</a:t>
                      </a:r>
                      <a:endParaRPr lang="ko-KR" altLang="en-US" sz="900" b="1" dirty="0">
                        <a:solidFill>
                          <a:srgbClr val="FF0000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11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12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13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14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15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rgbClr val="00B0F0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16</a:t>
                      </a:r>
                      <a:endParaRPr lang="ko-KR" altLang="en-US" sz="900" b="1" dirty="0">
                        <a:solidFill>
                          <a:srgbClr val="00B0F0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extLst>
                  <a:ext uri="{0D108BD9-81ED-4DB2-BD59-A6C34878D82A}">
                    <a16:rowId xmlns:a16="http://schemas.microsoft.com/office/drawing/2014/main" val="3302660127"/>
                  </a:ext>
                </a:extLst>
              </a:tr>
              <a:tr h="7634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17</a:t>
                      </a:r>
                      <a:endParaRPr lang="ko-KR" altLang="en-US" sz="900" b="1" dirty="0">
                        <a:solidFill>
                          <a:srgbClr val="FF0000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18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19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21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22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rgbClr val="00B0F0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23</a:t>
                      </a:r>
                      <a:endParaRPr lang="ko-KR" altLang="en-US" sz="900" b="1" dirty="0">
                        <a:solidFill>
                          <a:srgbClr val="00B0F0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extLst>
                  <a:ext uri="{0D108BD9-81ED-4DB2-BD59-A6C34878D82A}">
                    <a16:rowId xmlns:a16="http://schemas.microsoft.com/office/drawing/2014/main" val="3193892857"/>
                  </a:ext>
                </a:extLst>
              </a:tr>
              <a:tr h="7634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24/31</a:t>
                      </a:r>
                      <a:endParaRPr lang="ko-KR" altLang="en-US" sz="900" b="1" dirty="0">
                        <a:solidFill>
                          <a:srgbClr val="FF0000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25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26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27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28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29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rgbClr val="00B0F0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30</a:t>
                      </a:r>
                      <a:endParaRPr lang="ko-KR" altLang="en-US" sz="900" b="1" dirty="0">
                        <a:solidFill>
                          <a:srgbClr val="00B0F0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extLst>
                  <a:ext uri="{0D108BD9-81ED-4DB2-BD59-A6C34878D82A}">
                    <a16:rowId xmlns:a16="http://schemas.microsoft.com/office/drawing/2014/main" val="3288020681"/>
                  </a:ext>
                </a:extLst>
              </a:tr>
            </a:tbl>
          </a:graphicData>
        </a:graphic>
      </p:graphicFrame>
      <p:sp>
        <p:nvSpPr>
          <p:cNvPr id="28" name="순서도: 대체 처리 27">
            <a:extLst>
              <a:ext uri="{FF2B5EF4-FFF2-40B4-BE49-F238E27FC236}">
                <a16:creationId xmlns:a16="http://schemas.microsoft.com/office/drawing/2014/main" id="{230F78FA-7A6B-44AE-ACFD-F869BA0D167B}"/>
              </a:ext>
            </a:extLst>
          </p:cNvPr>
          <p:cNvSpPr/>
          <p:nvPr/>
        </p:nvSpPr>
        <p:spPr>
          <a:xfrm>
            <a:off x="1493949" y="4380827"/>
            <a:ext cx="1844764" cy="364962"/>
          </a:xfrm>
          <a:prstGeom prst="flowChartAlternateProcess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주제 선정</a:t>
            </a:r>
          </a:p>
        </p:txBody>
      </p:sp>
      <p:sp>
        <p:nvSpPr>
          <p:cNvPr id="29" name="순서도: 대체 처리 28">
            <a:extLst>
              <a:ext uri="{FF2B5EF4-FFF2-40B4-BE49-F238E27FC236}">
                <a16:creationId xmlns:a16="http://schemas.microsoft.com/office/drawing/2014/main" id="{8FE00AC6-255B-49CA-834A-C165C239540C}"/>
              </a:ext>
            </a:extLst>
          </p:cNvPr>
          <p:cNvSpPr/>
          <p:nvPr/>
        </p:nvSpPr>
        <p:spPr>
          <a:xfrm>
            <a:off x="521658" y="5146306"/>
            <a:ext cx="3340566" cy="364962"/>
          </a:xfrm>
          <a:prstGeom prst="flowChartAlternateProcess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산출물</a:t>
            </a:r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순서도: 대체 처리 29">
            <a:extLst>
              <a:ext uri="{FF2B5EF4-FFF2-40B4-BE49-F238E27FC236}">
                <a16:creationId xmlns:a16="http://schemas.microsoft.com/office/drawing/2014/main" id="{326D8DE6-80A1-48F0-8F1D-9947245BDAC9}"/>
              </a:ext>
            </a:extLst>
          </p:cNvPr>
          <p:cNvSpPr/>
          <p:nvPr/>
        </p:nvSpPr>
        <p:spPr>
          <a:xfrm>
            <a:off x="3511476" y="4380826"/>
            <a:ext cx="350748" cy="364962"/>
          </a:xfrm>
          <a:prstGeom prst="flowChartAlternateProcess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1" name="순서도: 대체 처리 30">
            <a:extLst>
              <a:ext uri="{FF2B5EF4-FFF2-40B4-BE49-F238E27FC236}">
                <a16:creationId xmlns:a16="http://schemas.microsoft.com/office/drawing/2014/main" id="{60A8BD0B-7BF9-4920-8EE8-48135D312FEA}"/>
              </a:ext>
            </a:extLst>
          </p:cNvPr>
          <p:cNvSpPr/>
          <p:nvPr/>
        </p:nvSpPr>
        <p:spPr>
          <a:xfrm>
            <a:off x="991046" y="5929048"/>
            <a:ext cx="2871178" cy="363962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개발</a:t>
            </a:r>
          </a:p>
        </p:txBody>
      </p:sp>
      <p:sp>
        <p:nvSpPr>
          <p:cNvPr id="32" name="순서도: 대체 처리 31">
            <a:extLst>
              <a:ext uri="{FF2B5EF4-FFF2-40B4-BE49-F238E27FC236}">
                <a16:creationId xmlns:a16="http://schemas.microsoft.com/office/drawing/2014/main" id="{326D8DE6-80A1-48F0-8F1D-9947245BDAC9}"/>
              </a:ext>
            </a:extLst>
          </p:cNvPr>
          <p:cNvSpPr/>
          <p:nvPr/>
        </p:nvSpPr>
        <p:spPr>
          <a:xfrm>
            <a:off x="503000" y="5925193"/>
            <a:ext cx="350748" cy="364962"/>
          </a:xfrm>
          <a:prstGeom prst="flowChartAlternateProcess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631682"/>
              </p:ext>
            </p:extLst>
          </p:nvPr>
        </p:nvGraphicFramePr>
        <p:xfrm>
          <a:off x="4311727" y="2212235"/>
          <a:ext cx="3539004" cy="419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05572">
                  <a:extLst>
                    <a:ext uri="{9D8B030D-6E8A-4147-A177-3AD203B41FA5}">
                      <a16:colId xmlns:a16="http://schemas.microsoft.com/office/drawing/2014/main" val="871734673"/>
                    </a:ext>
                  </a:extLst>
                </a:gridCol>
                <a:gridCol w="505572">
                  <a:extLst>
                    <a:ext uri="{9D8B030D-6E8A-4147-A177-3AD203B41FA5}">
                      <a16:colId xmlns:a16="http://schemas.microsoft.com/office/drawing/2014/main" val="3778871146"/>
                    </a:ext>
                  </a:extLst>
                </a:gridCol>
                <a:gridCol w="505572">
                  <a:extLst>
                    <a:ext uri="{9D8B030D-6E8A-4147-A177-3AD203B41FA5}">
                      <a16:colId xmlns:a16="http://schemas.microsoft.com/office/drawing/2014/main" val="335598955"/>
                    </a:ext>
                  </a:extLst>
                </a:gridCol>
                <a:gridCol w="505572">
                  <a:extLst>
                    <a:ext uri="{9D8B030D-6E8A-4147-A177-3AD203B41FA5}">
                      <a16:colId xmlns:a16="http://schemas.microsoft.com/office/drawing/2014/main" val="3631246934"/>
                    </a:ext>
                  </a:extLst>
                </a:gridCol>
                <a:gridCol w="505572">
                  <a:extLst>
                    <a:ext uri="{9D8B030D-6E8A-4147-A177-3AD203B41FA5}">
                      <a16:colId xmlns:a16="http://schemas.microsoft.com/office/drawing/2014/main" val="3686039294"/>
                    </a:ext>
                  </a:extLst>
                </a:gridCol>
                <a:gridCol w="505572">
                  <a:extLst>
                    <a:ext uri="{9D8B030D-6E8A-4147-A177-3AD203B41FA5}">
                      <a16:colId xmlns:a16="http://schemas.microsoft.com/office/drawing/2014/main" val="1096935977"/>
                    </a:ext>
                  </a:extLst>
                </a:gridCol>
                <a:gridCol w="505572">
                  <a:extLst>
                    <a:ext uri="{9D8B030D-6E8A-4147-A177-3AD203B41FA5}">
                      <a16:colId xmlns:a16="http://schemas.microsoft.com/office/drawing/2014/main" val="1088354245"/>
                    </a:ext>
                  </a:extLst>
                </a:gridCol>
              </a:tblGrid>
              <a:tr h="3747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일</a:t>
                      </a:r>
                    </a:p>
                  </a:txBody>
                  <a:tcPr marL="86484" marR="86484" marT="43242" marB="43242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</a:p>
                  </a:txBody>
                  <a:tcPr marL="86484" marR="86484" marT="43242" marB="43242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화</a:t>
                      </a:r>
                    </a:p>
                  </a:txBody>
                  <a:tcPr marL="86484" marR="86484" marT="43242" marB="43242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수</a:t>
                      </a:r>
                    </a:p>
                  </a:txBody>
                  <a:tcPr marL="86484" marR="86484" marT="43242" marB="43242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목</a:t>
                      </a:r>
                    </a:p>
                  </a:txBody>
                  <a:tcPr marL="86484" marR="86484" marT="43242" marB="43242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금</a:t>
                      </a:r>
                    </a:p>
                  </a:txBody>
                  <a:tcPr marL="86484" marR="86484" marT="43242" marB="43242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토</a:t>
                      </a:r>
                    </a:p>
                  </a:txBody>
                  <a:tcPr marL="86484" marR="86484" marT="43242" marB="43242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34350"/>
                  </a:ext>
                </a:extLst>
              </a:tr>
              <a:tr h="763411"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4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5</a:t>
                      </a:r>
                      <a:endParaRPr lang="ko-KR" altLang="en-US" sz="900" b="1" dirty="0">
                        <a:solidFill>
                          <a:srgbClr val="FF0000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rgbClr val="00B0F0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6</a:t>
                      </a:r>
                      <a:endParaRPr lang="ko-KR" altLang="en-US" sz="900" b="1" dirty="0">
                        <a:solidFill>
                          <a:srgbClr val="00B0F0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extLst>
                  <a:ext uri="{0D108BD9-81ED-4DB2-BD59-A6C34878D82A}">
                    <a16:rowId xmlns:a16="http://schemas.microsoft.com/office/drawing/2014/main" val="1837700103"/>
                  </a:ext>
                </a:extLst>
              </a:tr>
              <a:tr h="7634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7</a:t>
                      </a:r>
                      <a:endParaRPr lang="ko-KR" altLang="en-US" sz="900" b="1" dirty="0">
                        <a:solidFill>
                          <a:srgbClr val="FF0000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8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9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10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11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12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rgbClr val="00B0F0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13</a:t>
                      </a:r>
                      <a:endParaRPr lang="ko-KR" altLang="en-US" sz="900" b="1" dirty="0">
                        <a:solidFill>
                          <a:srgbClr val="00B0F0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extLst>
                  <a:ext uri="{0D108BD9-81ED-4DB2-BD59-A6C34878D82A}">
                    <a16:rowId xmlns:a16="http://schemas.microsoft.com/office/drawing/2014/main" val="3307360391"/>
                  </a:ext>
                </a:extLst>
              </a:tr>
              <a:tr h="7634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14</a:t>
                      </a:r>
                      <a:endParaRPr lang="ko-KR" altLang="en-US" sz="900" b="1" dirty="0">
                        <a:solidFill>
                          <a:srgbClr val="FF0000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15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16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17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18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19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rgbClr val="00B0F0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</a:t>
                      </a:r>
                      <a:endParaRPr lang="ko-KR" altLang="en-US" sz="900" b="1" dirty="0">
                        <a:solidFill>
                          <a:srgbClr val="00B0F0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extLst>
                  <a:ext uri="{0D108BD9-81ED-4DB2-BD59-A6C34878D82A}">
                    <a16:rowId xmlns:a16="http://schemas.microsoft.com/office/drawing/2014/main" val="3302660127"/>
                  </a:ext>
                </a:extLst>
              </a:tr>
              <a:tr h="7634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21</a:t>
                      </a:r>
                      <a:endParaRPr lang="ko-KR" altLang="en-US" sz="900" b="1" dirty="0">
                        <a:solidFill>
                          <a:srgbClr val="FF0000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22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23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24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25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26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rgbClr val="00B0F0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27</a:t>
                      </a:r>
                      <a:endParaRPr lang="ko-KR" altLang="en-US" sz="900" b="1" dirty="0">
                        <a:solidFill>
                          <a:srgbClr val="00B0F0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extLst>
                  <a:ext uri="{0D108BD9-81ED-4DB2-BD59-A6C34878D82A}">
                    <a16:rowId xmlns:a16="http://schemas.microsoft.com/office/drawing/2014/main" val="3193892857"/>
                  </a:ext>
                </a:extLst>
              </a:tr>
              <a:tr h="7634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28</a:t>
                      </a:r>
                      <a:endParaRPr lang="ko-KR" altLang="en-US" sz="900" b="1" dirty="0">
                        <a:solidFill>
                          <a:srgbClr val="FF0000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rgbClr val="00B0F0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extLst>
                  <a:ext uri="{0D108BD9-81ED-4DB2-BD59-A6C34878D82A}">
                    <a16:rowId xmlns:a16="http://schemas.microsoft.com/office/drawing/2014/main" val="3288020681"/>
                  </a:ext>
                </a:extLst>
              </a:tr>
            </a:tbl>
          </a:graphicData>
        </a:graphic>
      </p:graphicFrame>
      <p:sp>
        <p:nvSpPr>
          <p:cNvPr id="34" name="순서도: 대체 처리 33">
            <a:extLst>
              <a:ext uri="{FF2B5EF4-FFF2-40B4-BE49-F238E27FC236}">
                <a16:creationId xmlns:a16="http://schemas.microsoft.com/office/drawing/2014/main" id="{80650895-2519-4705-A903-9BB6470AD5F3}"/>
              </a:ext>
            </a:extLst>
          </p:cNvPr>
          <p:cNvSpPr/>
          <p:nvPr/>
        </p:nvSpPr>
        <p:spPr>
          <a:xfrm>
            <a:off x="4414529" y="2880989"/>
            <a:ext cx="3344227" cy="363962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5" name="순서도: 대체 처리 34">
            <a:extLst>
              <a:ext uri="{FF2B5EF4-FFF2-40B4-BE49-F238E27FC236}">
                <a16:creationId xmlns:a16="http://schemas.microsoft.com/office/drawing/2014/main" id="{78BFFACC-0595-4C57-9593-B0EAD9B2BBD1}"/>
              </a:ext>
            </a:extLst>
          </p:cNvPr>
          <p:cNvSpPr/>
          <p:nvPr/>
        </p:nvSpPr>
        <p:spPr>
          <a:xfrm>
            <a:off x="4424461" y="3622640"/>
            <a:ext cx="3344227" cy="363962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6" name="순서도: 대체 처리 35">
            <a:extLst>
              <a:ext uri="{FF2B5EF4-FFF2-40B4-BE49-F238E27FC236}">
                <a16:creationId xmlns:a16="http://schemas.microsoft.com/office/drawing/2014/main" id="{DC343384-1AEE-461E-BEB0-CD2C94C4D1E1}"/>
              </a:ext>
            </a:extLst>
          </p:cNvPr>
          <p:cNvSpPr/>
          <p:nvPr/>
        </p:nvSpPr>
        <p:spPr>
          <a:xfrm>
            <a:off x="4399783" y="5158163"/>
            <a:ext cx="3344227" cy="363962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7" name="순서도: 대체 처리 36">
            <a:extLst>
              <a:ext uri="{FF2B5EF4-FFF2-40B4-BE49-F238E27FC236}">
                <a16:creationId xmlns:a16="http://schemas.microsoft.com/office/drawing/2014/main" id="{9CED1B4F-A85A-4413-A725-6A89E19936E2}"/>
              </a:ext>
            </a:extLst>
          </p:cNvPr>
          <p:cNvSpPr/>
          <p:nvPr/>
        </p:nvSpPr>
        <p:spPr>
          <a:xfrm>
            <a:off x="4399783" y="5926193"/>
            <a:ext cx="360525" cy="363962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312472"/>
              </p:ext>
            </p:extLst>
          </p:nvPr>
        </p:nvGraphicFramePr>
        <p:xfrm>
          <a:off x="8243664" y="2212235"/>
          <a:ext cx="3539004" cy="419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05572">
                  <a:extLst>
                    <a:ext uri="{9D8B030D-6E8A-4147-A177-3AD203B41FA5}">
                      <a16:colId xmlns:a16="http://schemas.microsoft.com/office/drawing/2014/main" val="871734673"/>
                    </a:ext>
                  </a:extLst>
                </a:gridCol>
                <a:gridCol w="505572">
                  <a:extLst>
                    <a:ext uri="{9D8B030D-6E8A-4147-A177-3AD203B41FA5}">
                      <a16:colId xmlns:a16="http://schemas.microsoft.com/office/drawing/2014/main" val="3778871146"/>
                    </a:ext>
                  </a:extLst>
                </a:gridCol>
                <a:gridCol w="505572">
                  <a:extLst>
                    <a:ext uri="{9D8B030D-6E8A-4147-A177-3AD203B41FA5}">
                      <a16:colId xmlns:a16="http://schemas.microsoft.com/office/drawing/2014/main" val="335598955"/>
                    </a:ext>
                  </a:extLst>
                </a:gridCol>
                <a:gridCol w="505572">
                  <a:extLst>
                    <a:ext uri="{9D8B030D-6E8A-4147-A177-3AD203B41FA5}">
                      <a16:colId xmlns:a16="http://schemas.microsoft.com/office/drawing/2014/main" val="3631246934"/>
                    </a:ext>
                  </a:extLst>
                </a:gridCol>
                <a:gridCol w="505572">
                  <a:extLst>
                    <a:ext uri="{9D8B030D-6E8A-4147-A177-3AD203B41FA5}">
                      <a16:colId xmlns:a16="http://schemas.microsoft.com/office/drawing/2014/main" val="3686039294"/>
                    </a:ext>
                  </a:extLst>
                </a:gridCol>
                <a:gridCol w="505572">
                  <a:extLst>
                    <a:ext uri="{9D8B030D-6E8A-4147-A177-3AD203B41FA5}">
                      <a16:colId xmlns:a16="http://schemas.microsoft.com/office/drawing/2014/main" val="1096935977"/>
                    </a:ext>
                  </a:extLst>
                </a:gridCol>
                <a:gridCol w="505572">
                  <a:extLst>
                    <a:ext uri="{9D8B030D-6E8A-4147-A177-3AD203B41FA5}">
                      <a16:colId xmlns:a16="http://schemas.microsoft.com/office/drawing/2014/main" val="1088354245"/>
                    </a:ext>
                  </a:extLst>
                </a:gridCol>
              </a:tblGrid>
              <a:tr h="3747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일</a:t>
                      </a:r>
                    </a:p>
                  </a:txBody>
                  <a:tcPr marL="86484" marR="86484" marT="43242" marB="43242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월</a:t>
                      </a:r>
                    </a:p>
                  </a:txBody>
                  <a:tcPr marL="86484" marR="86484" marT="43242" marB="43242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화</a:t>
                      </a:r>
                    </a:p>
                  </a:txBody>
                  <a:tcPr marL="86484" marR="86484" marT="43242" marB="43242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수</a:t>
                      </a:r>
                    </a:p>
                  </a:txBody>
                  <a:tcPr marL="86484" marR="86484" marT="43242" marB="43242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목</a:t>
                      </a:r>
                    </a:p>
                  </a:txBody>
                  <a:tcPr marL="86484" marR="86484" marT="43242" marB="43242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금</a:t>
                      </a:r>
                    </a:p>
                  </a:txBody>
                  <a:tcPr marL="86484" marR="86484" marT="43242" marB="43242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토</a:t>
                      </a:r>
                    </a:p>
                  </a:txBody>
                  <a:tcPr marL="86484" marR="86484" marT="43242" marB="43242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34350"/>
                  </a:ext>
                </a:extLst>
              </a:tr>
              <a:tr h="763411"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FF0000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4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5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rgbClr val="00B0F0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6</a:t>
                      </a:r>
                      <a:endParaRPr lang="ko-KR" altLang="en-US" sz="900" b="1" dirty="0">
                        <a:solidFill>
                          <a:srgbClr val="00B0F0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extLst>
                  <a:ext uri="{0D108BD9-81ED-4DB2-BD59-A6C34878D82A}">
                    <a16:rowId xmlns:a16="http://schemas.microsoft.com/office/drawing/2014/main" val="1837700103"/>
                  </a:ext>
                </a:extLst>
              </a:tr>
              <a:tr h="7634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7</a:t>
                      </a:r>
                      <a:endParaRPr lang="ko-KR" altLang="en-US" sz="900" b="1" dirty="0">
                        <a:solidFill>
                          <a:srgbClr val="FF0000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8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9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10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11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12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rgbClr val="00B0F0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13</a:t>
                      </a:r>
                      <a:endParaRPr lang="ko-KR" altLang="en-US" sz="900" b="1" dirty="0">
                        <a:solidFill>
                          <a:srgbClr val="00B0F0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extLst>
                  <a:ext uri="{0D108BD9-81ED-4DB2-BD59-A6C34878D82A}">
                    <a16:rowId xmlns:a16="http://schemas.microsoft.com/office/drawing/2014/main" val="3307360391"/>
                  </a:ext>
                </a:extLst>
              </a:tr>
              <a:tr h="7634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14</a:t>
                      </a:r>
                      <a:endParaRPr lang="ko-KR" altLang="en-US" sz="900" b="1" dirty="0">
                        <a:solidFill>
                          <a:srgbClr val="FF0000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15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16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17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18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19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rgbClr val="00B0F0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</a:t>
                      </a:r>
                      <a:endParaRPr lang="ko-KR" altLang="en-US" sz="900" b="1" dirty="0">
                        <a:solidFill>
                          <a:srgbClr val="00B0F0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extLst>
                  <a:ext uri="{0D108BD9-81ED-4DB2-BD59-A6C34878D82A}">
                    <a16:rowId xmlns:a16="http://schemas.microsoft.com/office/drawing/2014/main" val="3302660127"/>
                  </a:ext>
                </a:extLst>
              </a:tr>
              <a:tr h="7634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21</a:t>
                      </a:r>
                      <a:endParaRPr lang="ko-KR" altLang="en-US" sz="900" b="1" dirty="0">
                        <a:solidFill>
                          <a:srgbClr val="FF0000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22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23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24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25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26</a:t>
                      </a:r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rgbClr val="00B0F0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27</a:t>
                      </a:r>
                      <a:endParaRPr lang="ko-KR" altLang="en-US" sz="900" b="1" dirty="0">
                        <a:solidFill>
                          <a:srgbClr val="00B0F0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extLst>
                  <a:ext uri="{0D108BD9-81ED-4DB2-BD59-A6C34878D82A}">
                    <a16:rowId xmlns:a16="http://schemas.microsoft.com/office/drawing/2014/main" val="3193892857"/>
                  </a:ext>
                </a:extLst>
              </a:tr>
              <a:tr h="7634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28</a:t>
                      </a:r>
                      <a:endParaRPr lang="ko-KR" altLang="en-US" sz="900" b="1" dirty="0">
                        <a:solidFill>
                          <a:srgbClr val="FF0000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rgbClr val="00B0F0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6484" marR="86484" marT="43242" marB="43242"/>
                </a:tc>
                <a:extLst>
                  <a:ext uri="{0D108BD9-81ED-4DB2-BD59-A6C34878D82A}">
                    <a16:rowId xmlns:a16="http://schemas.microsoft.com/office/drawing/2014/main" val="3288020681"/>
                  </a:ext>
                </a:extLst>
              </a:tr>
            </a:tbl>
          </a:graphicData>
        </a:graphic>
      </p:graphicFrame>
      <p:sp>
        <p:nvSpPr>
          <p:cNvPr id="39" name="순서도: 대체 처리 38">
            <a:extLst>
              <a:ext uri="{FF2B5EF4-FFF2-40B4-BE49-F238E27FC236}">
                <a16:creationId xmlns:a16="http://schemas.microsoft.com/office/drawing/2014/main" id="{97CD6EA5-6BFE-440C-BC0D-7312EC03138A}"/>
              </a:ext>
            </a:extLst>
          </p:cNvPr>
          <p:cNvSpPr/>
          <p:nvPr/>
        </p:nvSpPr>
        <p:spPr>
          <a:xfrm>
            <a:off x="8349668" y="3621416"/>
            <a:ext cx="2344724" cy="363962"/>
          </a:xfrm>
          <a:prstGeom prst="flowChartAlternateProcess">
            <a:avLst/>
          </a:prstGeom>
          <a:solidFill>
            <a:srgbClr val="461E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테스트</a:t>
            </a:r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41" name="순서도: 대체 처리 40">
            <a:extLst>
              <a:ext uri="{FF2B5EF4-FFF2-40B4-BE49-F238E27FC236}">
                <a16:creationId xmlns:a16="http://schemas.microsoft.com/office/drawing/2014/main" id="{60A8BD0B-7BF9-4920-8EE8-48135D312FEA}"/>
              </a:ext>
            </a:extLst>
          </p:cNvPr>
          <p:cNvSpPr/>
          <p:nvPr/>
        </p:nvSpPr>
        <p:spPr>
          <a:xfrm>
            <a:off x="4424460" y="4407878"/>
            <a:ext cx="3344228" cy="363962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개발</a:t>
            </a:r>
          </a:p>
        </p:txBody>
      </p:sp>
      <p:sp>
        <p:nvSpPr>
          <p:cNvPr id="42" name="순서도: 대체 처리 41">
            <a:extLst>
              <a:ext uri="{FF2B5EF4-FFF2-40B4-BE49-F238E27FC236}">
                <a16:creationId xmlns:a16="http://schemas.microsoft.com/office/drawing/2014/main" id="{60A8BD0B-7BF9-4920-8EE8-48135D312FEA}"/>
              </a:ext>
            </a:extLst>
          </p:cNvPr>
          <p:cNvSpPr/>
          <p:nvPr/>
        </p:nvSpPr>
        <p:spPr>
          <a:xfrm>
            <a:off x="8341052" y="2880989"/>
            <a:ext cx="3344228" cy="363962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개발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516B93-AE27-47CD-B5E7-68ECB3CCC500}"/>
              </a:ext>
            </a:extLst>
          </p:cNvPr>
          <p:cNvSpPr txBox="1"/>
          <p:nvPr/>
        </p:nvSpPr>
        <p:spPr>
          <a:xfrm>
            <a:off x="998122" y="1471071"/>
            <a:ext cx="238763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2021</a:t>
            </a:r>
            <a:r>
              <a:rPr lang="ko-KR" altLang="en-US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년 </a:t>
            </a:r>
            <a:r>
              <a:rPr lang="en-US" altLang="ko-KR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</a:t>
            </a:r>
            <a:r>
              <a:rPr lang="ko-KR" altLang="en-US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월</a:t>
            </a:r>
            <a:endParaRPr lang="en-US" altLang="ko-KR" sz="24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516B93-AE27-47CD-B5E7-68ECB3CCC500}"/>
              </a:ext>
            </a:extLst>
          </p:cNvPr>
          <p:cNvSpPr txBox="1"/>
          <p:nvPr/>
        </p:nvSpPr>
        <p:spPr>
          <a:xfrm>
            <a:off x="4878077" y="1469258"/>
            <a:ext cx="238763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2021</a:t>
            </a:r>
            <a:r>
              <a:rPr lang="ko-KR" altLang="en-US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년 </a:t>
            </a:r>
            <a:r>
              <a:rPr lang="en-US" altLang="ko-KR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</a:t>
            </a:r>
            <a:r>
              <a:rPr lang="ko-KR" altLang="en-US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월</a:t>
            </a:r>
            <a:endParaRPr lang="en-US" altLang="ko-KR" sz="24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A516B93-AE27-47CD-B5E7-68ECB3CCC500}"/>
              </a:ext>
            </a:extLst>
          </p:cNvPr>
          <p:cNvSpPr txBox="1"/>
          <p:nvPr/>
        </p:nvSpPr>
        <p:spPr>
          <a:xfrm>
            <a:off x="8819347" y="1469258"/>
            <a:ext cx="238763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2021</a:t>
            </a:r>
            <a:r>
              <a:rPr lang="ko-KR" altLang="en-US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년 </a:t>
            </a:r>
            <a:r>
              <a:rPr lang="en-US" altLang="ko-KR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3</a:t>
            </a:r>
            <a:r>
              <a:rPr lang="ko-KR" altLang="en-US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월</a:t>
            </a:r>
            <a:endParaRPr lang="en-US" altLang="ko-KR" sz="24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781924" y="3352799"/>
            <a:ext cx="480291" cy="775855"/>
          </a:xfrm>
          <a:prstGeom prst="rect">
            <a:avLst/>
          </a:prstGeom>
          <a:solidFill>
            <a:schemeClr val="accent2">
              <a:alpha val="50000"/>
            </a:schemeClr>
          </a:solidFill>
          <a:ln w="28575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별: 꼭짓점 5개 25">
            <a:extLst>
              <a:ext uri="{FF2B5EF4-FFF2-40B4-BE49-F238E27FC236}">
                <a16:creationId xmlns:a16="http://schemas.microsoft.com/office/drawing/2014/main" id="{E55CBD5E-D3BF-4D62-ADD0-E17FC059E28A}"/>
              </a:ext>
            </a:extLst>
          </p:cNvPr>
          <p:cNvSpPr/>
          <p:nvPr/>
        </p:nvSpPr>
        <p:spPr>
          <a:xfrm>
            <a:off x="10825411" y="3645992"/>
            <a:ext cx="371399" cy="339386"/>
          </a:xfrm>
          <a:prstGeom prst="star5">
            <a:avLst/>
          </a:prstGeom>
          <a:solidFill>
            <a:srgbClr val="F4EE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EAAFACC0-EA87-4E1B-839D-65105E488975}"/>
              </a:ext>
            </a:extLst>
          </p:cNvPr>
          <p:cNvCxnSpPr/>
          <p:nvPr/>
        </p:nvCxnSpPr>
        <p:spPr>
          <a:xfrm>
            <a:off x="412235" y="1129563"/>
            <a:ext cx="11317948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 descr="텍스트, 컨테이너, 클립아트이(가) 표시된 사진&#10;&#10;자동 생성된 설명">
            <a:extLst>
              <a:ext uri="{FF2B5EF4-FFF2-40B4-BE49-F238E27FC236}">
                <a16:creationId xmlns:a16="http://schemas.microsoft.com/office/drawing/2014/main" id="{D9BFCF0D-281D-4534-9336-25A44679A1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2" t="-5391" r="34427" b="34659"/>
          <a:stretch/>
        </p:blipFill>
        <p:spPr>
          <a:xfrm>
            <a:off x="451558" y="297721"/>
            <a:ext cx="682497" cy="66884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ED48226-3773-450B-8B85-986E4A7F5B0A}"/>
              </a:ext>
            </a:extLst>
          </p:cNvPr>
          <p:cNvSpPr txBox="1"/>
          <p:nvPr/>
        </p:nvSpPr>
        <p:spPr>
          <a:xfrm>
            <a:off x="1134055" y="424420"/>
            <a:ext cx="21451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4. </a:t>
            </a:r>
            <a:r>
              <a:rPr lang="ko-KR" altLang="en-US" sz="3000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723170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850</TotalTime>
  <Words>423</Words>
  <Application>Microsoft Office PowerPoint</Application>
  <PresentationFormat>와이드스크린</PresentationFormat>
  <Paragraphs>210</Paragraphs>
  <Slides>21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Calibri</vt:lpstr>
      <vt:lpstr>나눔스퀘어OTF ExtraBold</vt:lpstr>
      <vt:lpstr>맑은 고딕</vt:lpstr>
      <vt:lpstr>Arial</vt:lpstr>
      <vt:lpstr>나눔스퀘어OTF</vt:lpstr>
      <vt:lpstr>나눔스퀘어OTF Bold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이미정</dc:creator>
  <cp:lastModifiedBy>PC-02</cp:lastModifiedBy>
  <cp:revision>112</cp:revision>
  <dcterms:created xsi:type="dcterms:W3CDTF">2021-01-24T20:58:06Z</dcterms:created>
  <dcterms:modified xsi:type="dcterms:W3CDTF">2021-03-12T02:28:30Z</dcterms:modified>
</cp:coreProperties>
</file>